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14" r:id="rId1"/>
  </p:sldMasterIdLst>
  <p:notesMasterIdLst>
    <p:notesMasterId r:id="rId41"/>
  </p:notesMasterIdLst>
  <p:handoutMasterIdLst>
    <p:handoutMasterId r:id="rId42"/>
  </p:handoutMasterIdLst>
  <p:sldIdLst>
    <p:sldId id="490" r:id="rId2"/>
    <p:sldId id="461" r:id="rId3"/>
    <p:sldId id="404" r:id="rId4"/>
    <p:sldId id="567" r:id="rId5"/>
    <p:sldId id="543" r:id="rId6"/>
    <p:sldId id="584" r:id="rId7"/>
    <p:sldId id="586" r:id="rId8"/>
    <p:sldId id="502" r:id="rId9"/>
    <p:sldId id="399" r:id="rId10"/>
    <p:sldId id="578" r:id="rId11"/>
    <p:sldId id="457" r:id="rId12"/>
    <p:sldId id="569" r:id="rId13"/>
    <p:sldId id="511" r:id="rId14"/>
    <p:sldId id="493" r:id="rId15"/>
    <p:sldId id="452" r:id="rId16"/>
    <p:sldId id="548" r:id="rId17"/>
    <p:sldId id="492" r:id="rId18"/>
    <p:sldId id="577" r:id="rId19"/>
    <p:sldId id="406" r:id="rId20"/>
    <p:sldId id="407" r:id="rId21"/>
    <p:sldId id="546" r:id="rId22"/>
    <p:sldId id="408" r:id="rId23"/>
    <p:sldId id="517" r:id="rId24"/>
    <p:sldId id="400" r:id="rId25"/>
    <p:sldId id="508" r:id="rId26"/>
    <p:sldId id="519" r:id="rId27"/>
    <p:sldId id="582" r:id="rId28"/>
    <p:sldId id="545" r:id="rId29"/>
    <p:sldId id="522" r:id="rId30"/>
    <p:sldId id="516" r:id="rId31"/>
    <p:sldId id="521" r:id="rId32"/>
    <p:sldId id="524" r:id="rId33"/>
    <p:sldId id="497" r:id="rId34"/>
    <p:sldId id="498" r:id="rId35"/>
    <p:sldId id="579" r:id="rId36"/>
    <p:sldId id="572" r:id="rId37"/>
    <p:sldId id="581" r:id="rId38"/>
    <p:sldId id="583" r:id="rId39"/>
    <p:sldId id="576" r:id="rId4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996600"/>
    <a:srgbClr val="663300"/>
    <a:srgbClr val="894400"/>
    <a:srgbClr val="A45100"/>
    <a:srgbClr val="B75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7" autoAdjust="0"/>
    <p:restoredTop sz="90920" autoAdjust="0"/>
  </p:normalViewPr>
  <p:slideViewPr>
    <p:cSldViewPr>
      <p:cViewPr>
        <p:scale>
          <a:sx n="100" d="100"/>
          <a:sy n="100" d="100"/>
        </p:scale>
        <p:origin x="-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194435-206E-431B-836A-48E80FA2EB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97510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504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51B6384-6348-4B04-9EBE-02AE57F52D8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FEF27-B377-45C6-BF0F-0EA7C2AE65A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ED3A9003-33C1-4DDC-AF0E-48D1F001FC7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F3366786-70FD-4193-8ED2-5243D3C1D26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6020920-1195-451C-AEDF-1D61CA15969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ABBC4-DC02-477F-8FFD-ABD461931C8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EE6044E-F688-4462-AA0C-8918EDBA8EA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D212C48E-6530-43C6-97CC-07085BAB053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96970A-A6FE-499F-9284-92EDB2ABC7A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54C43F-E4FA-4AA6-9F7C-D4A5AFF8404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AB96463C-88CE-4D02-AB31-85D97CD04BF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F8BF8FC-2712-4787-B5AB-7806091CE15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ransition>
    <p:random/>
    <p:sndAc>
      <p:stSnd>
        <p:snd r:embed="rId13" name="CHICOT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286386"/>
            <a:ext cx="8858311" cy="585662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428728" y="2857496"/>
            <a:ext cx="6215106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t-BR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O PODER</a:t>
            </a:r>
          </a:p>
          <a:p>
            <a:r>
              <a:rPr lang="pt-BR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LEGISLATIVO</a:t>
            </a:r>
          </a:p>
          <a:p>
            <a:r>
              <a:rPr lang="pt-BR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DE</a:t>
            </a:r>
          </a:p>
          <a:p>
            <a:r>
              <a:rPr lang="pt-BR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JUIZ DE FORA</a:t>
            </a:r>
            <a:endParaRPr lang="pt-BR" sz="6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</a:endParaRP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3"/>
            <a:ext cx="1000132" cy="1225280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8.jpg"/>
          <p:cNvPicPr>
            <a:picLocks noChangeAspect="1"/>
          </p:cNvPicPr>
          <p:nvPr/>
        </p:nvPicPr>
        <p:blipFill>
          <a:blip r:embed="rId3" cstate="print">
            <a:lum contrast="-28000"/>
          </a:blip>
          <a:stretch>
            <a:fillRect/>
          </a:stretch>
        </p:blipFill>
        <p:spPr>
          <a:xfrm>
            <a:off x="250192" y="0"/>
            <a:ext cx="8858312" cy="6429396"/>
          </a:xfrm>
          <a:prstGeom prst="rect">
            <a:avLst/>
          </a:prstGeom>
        </p:spPr>
      </p:pic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00166" y="3214686"/>
            <a:ext cx="5857916" cy="8572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4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</a:rPr>
              <a:t/>
            </a:r>
            <a:br>
              <a:rPr lang="pt-BR" sz="4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</a:rPr>
            </a:br>
            <a:r>
              <a:rPr lang="pt-BR" sz="4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</a:rPr>
              <a:t/>
            </a:r>
            <a:br>
              <a:rPr lang="pt-BR" sz="4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</a:rPr>
            </a:br>
            <a:r>
              <a:rPr lang="pt-BR" sz="4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IMPEDIMENTOS, PRERROGATIVA E DEVERES</a:t>
            </a:r>
            <a:endParaRPr lang="pt-BR" sz="4700" b="1" dirty="0" smtClean="0">
              <a:solidFill>
                <a:srgbClr val="0070C0"/>
              </a:solidFill>
              <a:effectLst>
                <a:outerShdw blurRad="38100" dist="38100" dir="2700000" algn="tl">
                  <a:srgbClr val="5F5F5F"/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14454" y="3171823"/>
            <a:ext cx="5857916" cy="85725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700" b="1" i="0" u="none" strike="noStrike" kern="12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700" b="1" i="0" u="none" strike="noStrike" kern="12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700" b="1" i="0" u="none" strike="noStrike" kern="1200" normalizeH="0" baseline="0" noProof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m 4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3"/>
            <a:ext cx="1000132" cy="1225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0336884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rmAutofit/>
          </a:bodyPr>
          <a:lstStyle/>
          <a:p>
            <a:r>
              <a:rPr lang="pt-BR" sz="2600" b="1" dirty="0" smtClean="0"/>
              <a:t>IMPEDIMENTOS A PARTIR DA DIPLOMAÇÃO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313" y="1571625"/>
            <a:ext cx="8715405" cy="50720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lnSpc>
                <a:spcPct val="90000"/>
              </a:lnSpc>
              <a:buClrTx/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irmar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manter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contrato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com 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com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suas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autarquias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fundações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empresas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públicas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sociedade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economia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mista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com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empresas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concessionárias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serviço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público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municipal,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salvo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quando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contrato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obedecer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cláusulas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uniformes</a:t>
            </a:r>
            <a:endParaRPr lang="en-US" sz="28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rmAutofit/>
          </a:bodyPr>
          <a:lstStyle/>
          <a:p>
            <a:r>
              <a:rPr lang="pt-BR" sz="2600" b="1" dirty="0" smtClean="0"/>
              <a:t>IMPEDIMENTOS A PARTIR DA DIPLOMAÇÃO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313" y="1571625"/>
            <a:ext cx="8715405" cy="50720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/>
          </a:p>
          <a:p>
            <a:pPr marL="0" indent="0" algn="ctr">
              <a:lnSpc>
                <a:spcPct val="90000"/>
              </a:lnSpc>
              <a:buClrTx/>
              <a:buFont typeface="Wingdings" pitchFamily="2" charset="2"/>
              <a:buChar char="ü"/>
            </a:pPr>
            <a:r>
              <a:rPr lang="en-US" sz="3200" b="1" dirty="0" smtClean="0"/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Aceitar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exercer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cargo,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emprego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função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âmbito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Administração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Pública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direta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indireta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municipal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salvo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aprovação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concurso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público</a:t>
            </a:r>
            <a:endParaRPr lang="pt-BR" sz="2800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9207380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472" y="1785956"/>
            <a:ext cx="7772400" cy="4286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proprietário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controlador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diretor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empresa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goze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favor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decorrente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contrato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85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pessoa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jurídica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direito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público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do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município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nela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exercer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função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remunerada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85000"/>
              <a:tabLst/>
              <a:defRPr/>
            </a:pPr>
            <a:endParaRPr lang="en-US" sz="2800" b="1" dirty="0" smtClean="0">
              <a:latin typeface="+mn-lt"/>
            </a:endParaRPr>
          </a:p>
          <a:p>
            <a:pPr marL="0" lvl="8" algn="ctr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ü"/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Patrocinar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causa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junto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seja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interessada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qualquer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das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entidades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Administração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indireta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rmAutofit/>
          </a:bodyPr>
          <a:lstStyle/>
          <a:p>
            <a:r>
              <a:rPr lang="pt-BR" sz="2600" b="1" dirty="0" smtClean="0"/>
              <a:t>IMPEDIMENTOS  A PARTIR DA POSSE </a:t>
            </a: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98280"/>
            <a:ext cx="8534400" cy="758952"/>
          </a:xfrm>
        </p:spPr>
        <p:txBody>
          <a:bodyPr>
            <a:normAutofit/>
          </a:bodyPr>
          <a:lstStyle/>
          <a:p>
            <a:r>
              <a:rPr lang="pt-BR" sz="2600" b="1" dirty="0" smtClean="0"/>
              <a:t>IMPEDIMENTOS A PARTIR DA POSSE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530474"/>
            <a:ext cx="7990656" cy="464172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endParaRPr lang="en-US" sz="3200" b="1" dirty="0" smtClean="0"/>
          </a:p>
          <a:p>
            <a:pPr marL="0" indent="0" algn="ctr">
              <a:lnSpc>
                <a:spcPct val="90000"/>
              </a:lnSpc>
              <a:buClrTx/>
              <a:buFont typeface="Wingdings" pitchFamily="2" charset="2"/>
              <a:buChar char="ü"/>
              <a:defRPr/>
            </a:pPr>
            <a:r>
              <a:rPr lang="pt-BR" sz="3200" b="1" dirty="0" smtClean="0"/>
              <a:t> 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Exercer outro cargo eletivo federal, estadual ou municipal</a:t>
            </a:r>
          </a:p>
          <a:p>
            <a:pPr marL="0" indent="0" algn="ctr">
              <a:lnSpc>
                <a:spcPct val="90000"/>
              </a:lnSpc>
              <a:buClrTx/>
              <a:buNone/>
              <a:defRPr/>
            </a:pPr>
            <a:endParaRPr lang="pt-BR" sz="3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ClrTx/>
              <a:buNone/>
              <a:defRPr/>
            </a:pPr>
            <a:endParaRPr lang="pt-BR" sz="3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ClrTx/>
              <a:buFont typeface="Wingdings" pitchFamily="2" charset="2"/>
              <a:buChar char="ü"/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ClrTx/>
              <a:buFont typeface="Wingdings" pitchFamily="2" charset="2"/>
              <a:buChar char="ü"/>
              <a:defRPr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Ocupar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cargo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função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declarado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livre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lnSpc>
                <a:spcPct val="90000"/>
              </a:lnSpc>
              <a:buClrTx/>
              <a:buNone/>
              <a:defRPr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nomeação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exoneração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ClrTx/>
              <a:buNone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Administração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Pública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direta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indireta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entes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Federação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ctr">
              <a:lnSpc>
                <a:spcPct val="90000"/>
              </a:lnSpc>
              <a:buClrTx/>
              <a:buNone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salvo se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afastar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-se do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exercício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Vereança</a:t>
            </a:r>
            <a:endParaRPr lang="en-US" sz="32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ClrTx/>
              <a:buNone/>
              <a:defRPr/>
            </a:pPr>
            <a:endParaRPr lang="pt-BR" sz="3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ClrTx/>
              <a:buNone/>
              <a:defRPr/>
            </a:pP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b="1" dirty="0" smtClean="0"/>
              <a:t>PRERROGATIVA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428736"/>
            <a:ext cx="8503920" cy="478634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Vereadores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invioláveis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suas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opiniões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palavras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votos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exercício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mandato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circunscrição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(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imunidade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material)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Preserva a independência  e autonomia do Legislativo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Exercer seu mandato livremente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b="1" dirty="0" smtClean="0"/>
              <a:t>DEVERES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700808"/>
            <a:ext cx="8277547" cy="494116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Comparecer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Reuniões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Ordinárias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Audiências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Públicas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justificando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-se à Mesa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Diretora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escrito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no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prazo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3 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três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úteis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Reuniões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Ordinárias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Justificação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falta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motivo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justo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, escrito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Presidente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Câmara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oral, no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Plenário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constando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ata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endParaRPr lang="pt-BR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b="1" dirty="0" smtClean="0"/>
              <a:t>DEVERES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1571625"/>
            <a:ext cx="8029575" cy="52863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Dar,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prazos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regimentais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informações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pareceres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votos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que for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incumbido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comparecendo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tomando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parte das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reuniões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Comissão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pertencer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Tratar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respeitosamente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 Mesa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Diretora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demais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membros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Câmara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93394"/>
            <a:ext cx="8858311" cy="518545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7291" y="2243129"/>
            <a:ext cx="7715250" cy="179705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5F5F5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3"/>
            <a:ext cx="1000132" cy="122528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4632" cy="1368152"/>
          </a:xfrm>
        </p:spPr>
        <p:txBody>
          <a:bodyPr>
            <a:normAutofit/>
          </a:bodyPr>
          <a:lstStyle/>
          <a:p>
            <a:r>
              <a:rPr lang="pt-BR" sz="4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 REGRAS REGIMENTAIS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46931466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/>
              <a:t>LÍDER E VICE-LÍDER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43050"/>
            <a:ext cx="8429684" cy="464347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90000"/>
              </a:lnSpc>
              <a:spcAft>
                <a:spcPts val="1800"/>
              </a:spcAft>
              <a:buNone/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spcAft>
                <a:spcPts val="1800"/>
              </a:spcAft>
              <a:buNone/>
            </a:pPr>
            <a:r>
              <a:rPr lang="pt-BR" sz="11200" b="1" dirty="0" smtClean="0">
                <a:latin typeface="Arial" pitchFamily="34" charset="0"/>
                <a:cs typeface="Arial" pitchFamily="34" charset="0"/>
              </a:rPr>
              <a:t>Líder é o porta-voz autorizado de uma determinada representação partidária, que o indicará por escrito à Mesa Diretora</a:t>
            </a:r>
          </a:p>
          <a:p>
            <a:pPr marL="0" indent="0" algn="ctr">
              <a:lnSpc>
                <a:spcPct val="90000"/>
              </a:lnSpc>
              <a:spcAft>
                <a:spcPts val="1800"/>
              </a:spcAft>
              <a:buNone/>
            </a:pPr>
            <a:endParaRPr lang="pt-BR" sz="11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spcAft>
                <a:spcPts val="1800"/>
              </a:spcAft>
              <a:buNone/>
            </a:pPr>
            <a:r>
              <a:rPr lang="pt-BR" sz="11200" b="1" dirty="0" smtClean="0">
                <a:latin typeface="Arial" pitchFamily="34" charset="0"/>
                <a:cs typeface="Arial" pitchFamily="34" charset="0"/>
              </a:rPr>
              <a:t>Líderes indicarão os respectivos Vice-Líderes, dando conhecimento à Mesa Diretora</a:t>
            </a:r>
          </a:p>
          <a:p>
            <a:pPr marL="0" indent="0" algn="ctr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Prefeito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comunicará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à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Câmara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ofício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, o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seu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líder</a:t>
            </a:r>
            <a:endParaRPr lang="pt-BR" sz="11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pt-BR" sz="5100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8.jpg"/>
          <p:cNvPicPr>
            <a:picLocks noChangeAspect="1"/>
          </p:cNvPicPr>
          <p:nvPr/>
        </p:nvPicPr>
        <p:blipFill>
          <a:blip r:embed="rId3" cstate="print">
            <a:lum contrast="-28000"/>
          </a:blip>
          <a:stretch>
            <a:fillRect/>
          </a:stretch>
        </p:blipFill>
        <p:spPr>
          <a:xfrm>
            <a:off x="395536" y="116632"/>
            <a:ext cx="8858312" cy="6429396"/>
          </a:xfrm>
          <a:prstGeom prst="rect">
            <a:avLst/>
          </a:prstGeom>
        </p:spPr>
      </p:pic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04222" y="4154210"/>
            <a:ext cx="5592114" cy="786958"/>
          </a:xfrm>
        </p:spPr>
        <p:txBody>
          <a:bodyPr>
            <a:noAutofit/>
          </a:bodyPr>
          <a:lstStyle/>
          <a:p>
            <a:r>
              <a:rPr lang="pt-BR" sz="4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</a:rPr>
              <a:t/>
            </a:r>
            <a:br>
              <a:rPr lang="pt-BR" sz="4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VEREANÇA </a:t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endParaRPr lang="pt-BR" sz="4700" b="1" dirty="0" smtClean="0">
              <a:solidFill>
                <a:srgbClr val="002060"/>
              </a:solidFill>
              <a:effectLst>
                <a:outerShdw blurRad="38100" dist="38100" dir="2700000" algn="tl">
                  <a:srgbClr val="5F5F5F"/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14454" y="3171823"/>
            <a:ext cx="5857916" cy="85725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700" b="1" i="0" u="none" strike="noStrike" kern="12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700" b="1" i="0" u="none" strike="noStrike" kern="12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700" b="1" i="0" u="none" strike="noStrike" kern="1200" normalizeH="0" baseline="0" noProof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m 4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3"/>
            <a:ext cx="1000132" cy="1225280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/>
              <a:t>COMISSÕES</a:t>
            </a:r>
            <a:endParaRPr lang="pt-BR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34" y="1928802"/>
            <a:ext cx="8429684" cy="435771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pt-BR" sz="3200" b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São órgãos técnicos, constituídos pelos membros da Câmara Municipal,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destinados a proceder estudos, realizar investigações e representar a Câmara Municipal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/>
              <a:t>CLASSIFICAÇÃO</a:t>
            </a:r>
            <a:endParaRPr lang="pt-BR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comissões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classificam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permanentes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funcionam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durante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legislatura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Clr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temporárias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as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instituídas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prazo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certo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determinado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fim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5258" y="-8384"/>
            <a:ext cx="9179258" cy="989112"/>
          </a:xfrm>
        </p:spPr>
        <p:txBody>
          <a:bodyPr>
            <a:noAutofit/>
          </a:bodyPr>
          <a:lstStyle/>
          <a:p>
            <a:pPr algn="ctr"/>
            <a:r>
              <a:rPr lang="pt-BR" sz="2700" dirty="0" smtClean="0"/>
              <a:t> </a:t>
            </a:r>
            <a:br>
              <a:rPr lang="pt-BR" sz="2700" dirty="0" smtClean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800" b="1" dirty="0" smtClean="0"/>
              <a:t>COMISSÕES PERMANENTES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25978"/>
            <a:ext cx="8446712" cy="4373070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n-US" sz="3000" b="1" dirty="0" smtClean="0"/>
              <a:t>   	</a:t>
            </a:r>
          </a:p>
          <a:p>
            <a:pPr lvl="0" algn="ctr"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São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quatorze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constituídas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razão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assunto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lvl="0" indent="0" algn="ctr">
              <a:buNone/>
            </a:pP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Prazo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de 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cinco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dias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úteis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do</a:t>
            </a:r>
          </a:p>
          <a:p>
            <a:pPr lvl="0" algn="ctr"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início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cada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Sessão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Legislativa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>
              <a:buNone/>
            </a:pP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realizará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escolha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dos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membros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en-US" sz="3000" b="1" u="sng" dirty="0" err="1" smtClean="0">
                <a:latin typeface="Arial" pitchFamily="34" charset="0"/>
                <a:cs typeface="Arial" pitchFamily="34" charset="0"/>
              </a:rPr>
              <a:t>Sem</a:t>
            </a:r>
            <a:r>
              <a:rPr lang="en-US" sz="3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u="sng" dirty="0" err="1" smtClean="0">
                <a:latin typeface="Arial" pitchFamily="34" charset="0"/>
                <a:cs typeface="Arial" pitchFamily="34" charset="0"/>
              </a:rPr>
              <a:t>acordo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se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fará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eleição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1052736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5" name="Rectangle 3075"/>
          <p:cNvSpPr txBox="1">
            <a:spLocks noGrp="1" noChangeArrowheads="1"/>
          </p:cNvSpPr>
          <p:nvPr>
            <p:ph sz="quarter" idx="1"/>
          </p:nvPr>
        </p:nvSpPr>
        <p:spPr>
          <a:xfrm>
            <a:off x="301752" y="1214422"/>
            <a:ext cx="8627966" cy="5357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7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00325" marR="0" lvl="0" indent="-2600325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Composição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três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membros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efetivos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00325" marR="0" lvl="0" indent="-2600325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um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suplente</a:t>
            </a:r>
            <a:endParaRPr lang="en-US" sz="1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943350" marR="0" lvl="0" indent="-394335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Restrição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regimental: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residente</a:t>
            </a:r>
            <a:endParaRPr lang="en-US" sz="11200" b="1" dirty="0" smtClean="0">
              <a:latin typeface="Arial" pitchFamily="34" charset="0"/>
              <a:cs typeface="Arial" pitchFamily="34" charset="0"/>
            </a:endParaRPr>
          </a:p>
          <a:p>
            <a:pPr marL="3943350" marR="0" lvl="0" indent="-394335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                                                   1º Vice-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Presidente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809625" marR="0" lvl="0" indent="-809625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                                        1º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Secretário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  <a:defRPr/>
            </a:pP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Limite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como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>
                <a:latin typeface="Arial" pitchFamily="34" charset="0"/>
                <a:cs typeface="Arial" pitchFamily="34" charset="0"/>
              </a:rPr>
              <a:t>membro</a:t>
            </a:r>
            <a:r>
              <a:rPr lang="en-US" sz="1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efetivo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máximo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três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comissões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permanentes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ctr">
              <a:buNone/>
              <a:defRPr/>
            </a:pPr>
            <a:endParaRPr lang="en-US" sz="11200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  <a:defRPr/>
            </a:pP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Mandato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uma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sessão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legislativa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permitida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recondução</a:t>
            </a:r>
            <a:endParaRPr lang="en-US" sz="11200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  <a:defRPr/>
            </a:pP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endParaRPr kumimoji="0" lang="pt-BR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5258" y="-8384"/>
            <a:ext cx="9144000" cy="86561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COMPOSIÇÃO DAS COMISS</a:t>
            </a: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ÕES PERMANENTES</a:t>
            </a: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m 7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b="1" dirty="0" smtClean="0"/>
              <a:t>PLENÁRIO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14520"/>
            <a:ext cx="8503920" cy="4572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pt-BR" b="1" dirty="0" smtClean="0"/>
          </a:p>
          <a:p>
            <a:pPr>
              <a:lnSpc>
                <a:spcPct val="90000"/>
              </a:lnSpc>
              <a:buNone/>
            </a:pPr>
            <a:endParaRPr lang="pt-BR" b="1" dirty="0" smtClean="0"/>
          </a:p>
          <a:p>
            <a:pPr algn="ctr">
              <a:lnSpc>
                <a:spcPct val="90000"/>
              </a:lnSpc>
              <a:buNone/>
            </a:pPr>
            <a:r>
              <a:rPr lang="pt-BR" b="1" dirty="0" smtClean="0"/>
              <a:t>	</a:t>
            </a:r>
            <a:r>
              <a:rPr lang="pt-BR" sz="3200" b="1" dirty="0" smtClean="0"/>
              <a:t>    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É o órgão deliberativo e soberano da </a:t>
            </a:r>
          </a:p>
          <a:p>
            <a:pPr algn="ctr"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 Câmara Municipal, constituído pela </a:t>
            </a:r>
          </a:p>
          <a:p>
            <a:pPr algn="ctr"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 Reunião dos Vereadores em exercício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b="1" dirty="0" smtClean="0"/>
          </a:p>
          <a:p>
            <a:pPr>
              <a:lnSpc>
                <a:spcPct val="90000"/>
              </a:lnSpc>
            </a:pPr>
            <a:endParaRPr lang="pt-BR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rmAutofit/>
          </a:bodyPr>
          <a:lstStyle/>
          <a:p>
            <a:r>
              <a:rPr lang="pt-BR" sz="2600" b="1" dirty="0" smtClean="0">
                <a:solidFill>
                  <a:schemeClr val="bg2">
                    <a:lumMod val="75000"/>
                  </a:schemeClr>
                </a:solidFill>
              </a:rPr>
              <a:t>ESPÉCIES DE REUNIÃO 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01752" y="1530474"/>
            <a:ext cx="8590728" cy="485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normAutofit lnSpcReduction="10000"/>
          </a:bodyPr>
          <a:lstStyle/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Preparatória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Ordinária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Extraordinária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Audiência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Pública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Clr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Solene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Especial</a:t>
            </a: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Permanente</a:t>
            </a:r>
          </a:p>
          <a:p>
            <a:pPr marL="0" indent="0" algn="ctr">
              <a:spcBef>
                <a:spcPts val="0"/>
              </a:spcBef>
              <a:buClr>
                <a:schemeClr val="tx2"/>
              </a:buClr>
              <a:buNone/>
            </a:pPr>
            <a:endParaRPr lang="en-US" sz="2800" b="1" dirty="0" smtClean="0"/>
          </a:p>
        </p:txBody>
      </p:sp>
      <p:pic>
        <p:nvPicPr>
          <p:cNvPr id="5" name="Imagem 4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3075"/>
          <p:cNvSpPr>
            <a:spLocks noGrp="1" noChangeArrowheads="1"/>
          </p:cNvSpPr>
          <p:nvPr>
            <p:ph sz="quarter" idx="1"/>
          </p:nvPr>
        </p:nvSpPr>
        <p:spPr>
          <a:xfrm>
            <a:off x="301752" y="1530474"/>
            <a:ext cx="8503920" cy="475604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Regra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10 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dez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reuniões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mensais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úteis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2ª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quinzena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mês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Exceção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janeiro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julho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dezembro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reuniões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serão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1ª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quinzena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Horário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17h30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min -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segunda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à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quinta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feira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	       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10h30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min -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sexta-feira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i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1600" y="177131"/>
            <a:ext cx="7272808" cy="7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pt-BR" sz="2600" b="1" dirty="0" smtClean="0">
                <a:solidFill>
                  <a:schemeClr val="bg2">
                    <a:lumMod val="75000"/>
                  </a:schemeClr>
                </a:solidFill>
              </a:rPr>
              <a:t>PERÍODO DAS REUNIÕES ORDINÁRIAS 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3075"/>
          <p:cNvSpPr>
            <a:spLocks noGrp="1" noChangeArrowheads="1"/>
          </p:cNvSpPr>
          <p:nvPr>
            <p:ph sz="quarter" idx="1"/>
          </p:nvPr>
        </p:nvSpPr>
        <p:spPr>
          <a:xfrm>
            <a:off x="323528" y="1916832"/>
            <a:ext cx="7366592" cy="403244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 		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16 a 31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janeiro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16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julho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 15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agosto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2800" b="1" u="sng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período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recesso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suspende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prazos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regimentais</a:t>
            </a:r>
            <a:endParaRPr lang="en-US" sz="2800" b="1" i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BR" b="1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1600" y="177131"/>
            <a:ext cx="7272808" cy="7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pt-BR" sz="2600" b="1" dirty="0" smtClean="0">
                <a:solidFill>
                  <a:schemeClr val="bg2">
                    <a:lumMod val="75000"/>
                  </a:schemeClr>
                </a:solidFill>
              </a:rPr>
              <a:t>RECESSO LEGISLATIVO 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9824283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86012" y="142852"/>
            <a:ext cx="4986318" cy="7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pt-BR" sz="2600" b="1" dirty="0" smtClean="0">
                <a:solidFill>
                  <a:schemeClr val="bg2">
                    <a:lumMod val="75000"/>
                  </a:schemeClr>
                </a:solidFill>
              </a:rPr>
              <a:t>REUNIÃO </a:t>
            </a:r>
            <a:r>
              <a:rPr lang="pt-BR" sz="2600" b="1" dirty="0">
                <a:solidFill>
                  <a:schemeClr val="bg2">
                    <a:lumMod val="75000"/>
                  </a:schemeClr>
                </a:solidFill>
              </a:rPr>
              <a:t>ORDINÁRIA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01752" y="1527048"/>
            <a:ext cx="8230688" cy="399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normAutofit/>
          </a:bodyPr>
          <a:lstStyle/>
          <a:p>
            <a:pPr marL="0" indent="0" algn="ctr">
              <a:spcBef>
                <a:spcPct val="20000"/>
              </a:spcBef>
              <a:buClr>
                <a:schemeClr val="tx2"/>
              </a:buCl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20000"/>
              </a:spcBef>
              <a:buClr>
                <a:schemeClr val="tx2"/>
              </a:buCl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ORDEM DOS TRABALHOS:</a:t>
            </a:r>
          </a:p>
          <a:p>
            <a:pPr marL="0" indent="0" algn="ctr">
              <a:spcBef>
                <a:spcPct val="20000"/>
              </a:spcBef>
              <a:buClr>
                <a:schemeClr val="tx2"/>
              </a:buCl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Pequeno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Expediente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Ordem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do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Dia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Grande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Expediente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Expediente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Final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</a:pPr>
            <a:endParaRPr lang="pt-BR" sz="3200" dirty="0"/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PROPOSIÇÕES</a:t>
            </a:r>
            <a:endParaRPr lang="pt-BR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075"/>
          <p:cNvSpPr>
            <a:spLocks noGrp="1" noChangeArrowheads="1"/>
          </p:cNvSpPr>
          <p:nvPr>
            <p:ph sz="quarter" idx="1"/>
          </p:nvPr>
        </p:nvSpPr>
        <p:spPr>
          <a:xfrm>
            <a:off x="301752" y="1785958"/>
            <a:ext cx="8503920" cy="4572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dirty="0" smtClean="0"/>
              <a:t>   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proposições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deverão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encaminhadas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Local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Divisão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Expediente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Horário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até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 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uma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hora antes do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início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Reunião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	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proposição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três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vias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assinada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pelo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autor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leitura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Plenário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com o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Vereador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presente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à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Reunião</a:t>
            </a:r>
            <a:endParaRPr lang="pt-BR" sz="2800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rmAutofit/>
          </a:bodyPr>
          <a:lstStyle/>
          <a:p>
            <a:r>
              <a:rPr lang="pt-BR" b="1" dirty="0" smtClean="0"/>
              <a:t>REPRESENTAÇÃO POLÍTICA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643050"/>
            <a:ext cx="7675216" cy="4455998"/>
          </a:xfrm>
        </p:spPr>
        <p:txBody>
          <a:bodyPr>
            <a:normAutofit fontScale="85000" lnSpcReduction="10000"/>
          </a:bodyPr>
          <a:lstStyle/>
          <a:p>
            <a:pPr marL="0"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Todo o poder emana do povo e em seu </a:t>
            </a:r>
            <a:r>
              <a:rPr lang="pt-BR" sz="3300" b="1" dirty="0" err="1" smtClean="0">
                <a:latin typeface="Arial" pitchFamily="34" charset="0"/>
                <a:cs typeface="Arial" pitchFamily="34" charset="0"/>
              </a:rPr>
              <a:t>ome</a:t>
            </a:r>
            <a:endParaRPr lang="pt-BR" sz="33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será exercido (art. 1º, parágrafo único/CF)</a:t>
            </a:r>
          </a:p>
          <a:p>
            <a:pPr mar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Vereador </a:t>
            </a:r>
            <a:r>
              <a:rPr lang="pt-BR" sz="3300" b="1" dirty="0">
                <a:latin typeface="Arial" pitchFamily="34" charset="0"/>
                <a:cs typeface="Arial" pitchFamily="34" charset="0"/>
              </a:rPr>
              <a:t>representa a vontade do povo</a:t>
            </a:r>
          </a:p>
          <a:p>
            <a:pPr marL="0" algn="ctr">
              <a:lnSpc>
                <a:spcPct val="90000"/>
              </a:lnSpc>
              <a:spcBef>
                <a:spcPts val="0"/>
              </a:spcBef>
              <a:buNone/>
            </a:pPr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marL="0" algn="ctr">
              <a:lnSpc>
                <a:spcPct val="90000"/>
              </a:lnSpc>
              <a:spcBef>
                <a:spcPts val="0"/>
              </a:spcBef>
              <a:buNone/>
            </a:pPr>
            <a:endParaRPr lang="pt-BR" sz="3200" b="1" dirty="0">
              <a:latin typeface="Arial" pitchFamily="34" charset="0"/>
              <a:cs typeface="Arial" pitchFamily="34" charset="0"/>
            </a:endParaRPr>
          </a:p>
          <a:p>
            <a:pPr mar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300" b="1" dirty="0">
                <a:latin typeface="Arial" pitchFamily="34" charset="0"/>
                <a:cs typeface="Arial" pitchFamily="34" charset="0"/>
              </a:rPr>
              <a:t>função do Vereador ganha cada vez mais importância, em vista do próprio  aumento das tarefas pertencentes ao  Município </a:t>
            </a:r>
          </a:p>
          <a:p>
            <a:pPr marL="0" algn="ctr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pt-BR" sz="3200" b="1" dirty="0">
              <a:latin typeface="Arial" pitchFamily="34" charset="0"/>
              <a:cs typeface="Arial" pitchFamily="34" charset="0"/>
            </a:endParaRPr>
          </a:p>
          <a:p>
            <a:pPr marL="0" algn="just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5" name="Rectangle 3075"/>
          <p:cNvSpPr txBox="1">
            <a:spLocks noGrp="1" noChangeArrowheads="1"/>
          </p:cNvSpPr>
          <p:nvPr>
            <p:ph sz="quarter" idx="1"/>
          </p:nvPr>
        </p:nvSpPr>
        <p:spPr>
          <a:xfrm>
            <a:off x="571472" y="1643050"/>
            <a:ext cx="7510608" cy="47149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chemeClr val="accent1"/>
              </a:buClr>
              <a:buSzPct val="8500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Número de votos para aprovação (ou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rejeição) das matérias: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chemeClr val="accent1"/>
              </a:buClr>
              <a:buSzPct val="85000"/>
              <a:buNone/>
              <a:tabLst/>
              <a:defRPr/>
            </a:pPr>
            <a:r>
              <a:rPr lang="pt-BR" sz="2800" b="1" baseline="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800" b="1" u="sng" baseline="0" dirty="0" smtClean="0">
                <a:latin typeface="Arial" pitchFamily="34" charset="0"/>
                <a:cs typeface="Arial" pitchFamily="34" charset="0"/>
              </a:rPr>
              <a:t>Considera</a:t>
            </a: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 os presentes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chemeClr val="accent1"/>
              </a:buClr>
              <a:buSzPct val="8500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</a:t>
            </a: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aioria simples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chemeClr val="accent1"/>
              </a:buClr>
              <a:buSzPct val="85000"/>
              <a:buNone/>
              <a:tabLst/>
              <a:defRPr/>
            </a:pP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Considera o número de membros da Câmara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chemeClr val="accent1"/>
              </a:buClr>
              <a:buSzPct val="8500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Maioria absoluta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Tx/>
              <a:buSzPct val="85000"/>
              <a:buNone/>
              <a:tabLst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Maioria de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2/3 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/>
              <a:t>QUÓRUM  </a:t>
            </a:r>
            <a:endParaRPr lang="pt-BR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3075"/>
          <p:cNvSpPr>
            <a:spLocks noGrp="1" noChangeArrowheads="1"/>
          </p:cNvSpPr>
          <p:nvPr>
            <p:ph sz="quarter" idx="1"/>
          </p:nvPr>
        </p:nvSpPr>
        <p:spPr>
          <a:xfrm>
            <a:off x="301752" y="1714520"/>
            <a:ext cx="8503920" cy="4572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	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inscrições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dos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oradores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serão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feitas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lnSpc>
                <a:spcPct val="90000"/>
              </a:lnSpc>
              <a:buClr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próprio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punho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livro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especial </a:t>
            </a:r>
          </a:p>
          <a:p>
            <a:pPr algn="ctr">
              <a:lnSpc>
                <a:spcPct val="90000"/>
              </a:lnSpc>
              <a:buClr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30 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trinta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minutos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partir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do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início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Reunião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Uso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Palavra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5 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cinco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minutos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prorrogável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igual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tempo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pt-BR" b="1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63688" y="71414"/>
            <a:ext cx="59766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pt-BR" sz="3200" b="1" dirty="0" smtClean="0">
                <a:solidFill>
                  <a:schemeClr val="bg2">
                    <a:lumMod val="75000"/>
                  </a:schemeClr>
                </a:solidFill>
              </a:rPr>
              <a:t>PEQUENO EXPEDIENTE </a:t>
            </a:r>
            <a:endParaRPr lang="pt-BR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188640"/>
            <a:ext cx="7920880" cy="6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pt-BR" sz="3200" b="1" dirty="0" smtClean="0">
                <a:solidFill>
                  <a:schemeClr val="bg2">
                    <a:lumMod val="75000"/>
                  </a:schemeClr>
                </a:solidFill>
              </a:rPr>
              <a:t>ORDEM DO DIA</a:t>
            </a:r>
            <a:endParaRPr lang="pt-BR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530474"/>
            <a:ext cx="8643998" cy="494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Qualquer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Vereador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falar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dirigirá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palavra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Presidente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aos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Vereadores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geral</a:t>
            </a:r>
            <a:endParaRPr lang="en-US" sz="29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2"/>
              </a:buClr>
            </a:pPr>
            <a:endParaRPr lang="en-US" sz="29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2"/>
              </a:buClr>
            </a:pPr>
            <a:endParaRPr lang="en-US" sz="29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Autor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da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proposição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15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min</a:t>
            </a:r>
          </a:p>
          <a:p>
            <a:pPr>
              <a:spcBef>
                <a:spcPts val="0"/>
              </a:spcBef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Vereador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autor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proposição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10 min</a:t>
            </a:r>
          </a:p>
          <a:p>
            <a:pPr>
              <a:spcBef>
                <a:spcPts val="0"/>
              </a:spcBef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discussão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redação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 min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sz="2800" b="1" dirty="0">
              <a:latin typeface="+mj-lt"/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7234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1414"/>
            <a:ext cx="8534400" cy="75895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PALAVRA PELA ORDEM 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643050"/>
            <a:ext cx="8643998" cy="4472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endParaRPr lang="en-US" b="1" dirty="0" smtClean="0"/>
          </a:p>
          <a:p>
            <a:pPr algn="ctr">
              <a:lnSpc>
                <a:spcPct val="90000"/>
              </a:lnSpc>
              <a:buNone/>
            </a:pPr>
            <a:r>
              <a:rPr lang="en-US" b="1" dirty="0" smtClean="0"/>
              <a:t>	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explicação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pessoal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encaminhar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votação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declarar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voto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levantar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Questão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Ordem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lnSpc>
                <a:spcPct val="90000"/>
              </a:lnSpc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autorização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Presidente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um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minuto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para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assunto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diferente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do outro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en-US" b="1" dirty="0" smtClean="0"/>
          </a:p>
          <a:p>
            <a:pPr algn="just">
              <a:lnSpc>
                <a:spcPct val="90000"/>
              </a:lnSpc>
            </a:pPr>
            <a:endParaRPr lang="en-US" b="1" dirty="0" smtClean="0"/>
          </a:p>
          <a:p>
            <a:pPr algn="just">
              <a:lnSpc>
                <a:spcPct val="90000"/>
              </a:lnSpc>
            </a:pPr>
            <a:endParaRPr lang="en-US" b="1" dirty="0" smtClean="0"/>
          </a:p>
          <a:p>
            <a:pPr algn="just">
              <a:lnSpc>
                <a:spcPct val="90000"/>
              </a:lnSpc>
            </a:pPr>
            <a:endParaRPr lang="pt-BR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1414"/>
            <a:ext cx="8534400" cy="758952"/>
          </a:xfrm>
        </p:spPr>
        <p:txBody>
          <a:bodyPr/>
          <a:lstStyle/>
          <a:p>
            <a:r>
              <a:rPr lang="pt-BR" b="1" dirty="0" smtClean="0"/>
              <a:t>APARTE</a:t>
            </a:r>
            <a:r>
              <a:rPr lang="pt-BR" dirty="0" smtClean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6864" y="1844824"/>
            <a:ext cx="8001000" cy="4114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É a interrupção que se faz a um orador na fluência do seu discurso, para indagação, esclarecimento ou contestação, sobre a </a:t>
            </a: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matéria em debate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800" b="1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Vereador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poderá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interromper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orador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que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estiver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Tribuna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salvo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aparte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permitido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pelo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orador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800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1414"/>
            <a:ext cx="8568952" cy="837306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SOLICITAÇÃO DE ADIAMENTO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6864" y="1844824"/>
            <a:ext cx="8001000" cy="4114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t-BR" sz="2800" b="1" u="sng" dirty="0" smtClean="0"/>
              <a:t>Requerimento oral</a:t>
            </a:r>
            <a:r>
              <a:rPr lang="pt-BR" sz="2800" b="1" dirty="0" smtClean="0"/>
              <a:t>: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8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pt-BR" sz="2800" b="1" dirty="0" smtClean="0"/>
              <a:t> Vista por 24 horas 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800" b="1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pt-BR" sz="2800" b="1" dirty="0" smtClean="0"/>
              <a:t>Sobrestamento por 2 dias úteis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800" b="1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 smtClean="0"/>
              <a:t>Adiamento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votação</a:t>
            </a:r>
            <a:r>
              <a:rPr lang="en-US" sz="2800" b="1" smtClean="0"/>
              <a:t> para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reunião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seguinte</a:t>
            </a:r>
            <a:endParaRPr lang="en-US" sz="2800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0424498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2276872"/>
            <a:ext cx="7704856" cy="37318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Simbólico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- realiza por gestos característicos 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1257300" indent="-1257300" algn="ctr">
              <a:lnSpc>
                <a:spcPct val="90000"/>
              </a:lnSpc>
              <a:buNone/>
            </a:pP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Nominal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- realiza por consignação expressa do nome e do voto de cada Vereador 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800" b="1" dirty="0" smtClean="0"/>
          </a:p>
          <a:p>
            <a:pPr marL="0" indent="0" algn="ctr">
              <a:buNone/>
            </a:pPr>
            <a:endParaRPr lang="pt-BR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01824"/>
          </a:xfrm>
        </p:spPr>
        <p:txBody>
          <a:bodyPr/>
          <a:lstStyle/>
          <a:p>
            <a:r>
              <a:rPr lang="pt-BR" b="1" dirty="0" smtClean="0"/>
              <a:t>PROCESSO DE VOTAÇÃO</a:t>
            </a:r>
            <a:r>
              <a:rPr lang="pt-BR" dirty="0" smtClean="0"/>
              <a:t> </a:t>
            </a:r>
          </a:p>
        </p:txBody>
      </p:sp>
      <p:pic>
        <p:nvPicPr>
          <p:cNvPr id="5" name="Imagem 4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3965214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93394"/>
            <a:ext cx="8858311" cy="5185458"/>
          </a:xfrm>
          <a:prstGeom prst="rect">
            <a:avLst/>
          </a:prstGeom>
        </p:spPr>
      </p:pic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57224" y="2216834"/>
            <a:ext cx="7643866" cy="1500198"/>
          </a:xfrm>
        </p:spPr>
        <p:txBody>
          <a:bodyPr>
            <a:normAutofit fontScale="90000"/>
          </a:bodyPr>
          <a:lstStyle/>
          <a:p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O PODER</a:t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LEGISLATIVO</a:t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DE</a:t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FUNÇÕES DA CÂMARA MUNICIPAL</a:t>
            </a:r>
            <a:endParaRPr lang="pt-BR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5F5F5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7291" y="2243129"/>
            <a:ext cx="7715250" cy="179705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5F5F5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3"/>
            <a:ext cx="1000132" cy="1225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9476115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-285776"/>
            <a:ext cx="8858312" cy="1143000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FUNÇÕES DA CÂMARA MUNICIPAL</a:t>
            </a:r>
            <a:endParaRPr lang="pt-BR" sz="3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28662" y="1857364"/>
            <a:ext cx="7286676" cy="37862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lvl="8"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Legislativa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Fiscalizadora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Assessoramento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Julgadora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Deliberativa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Administrativa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Político-Parlamentar</a:t>
            </a:r>
          </a:p>
          <a:p>
            <a:pPr marL="104775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4775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4775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185736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spcBef>
                <a:spcPct val="20000"/>
              </a:spcBef>
              <a:buClr>
                <a:schemeClr val="tx2"/>
              </a:buClr>
            </a:pPr>
            <a:endParaRPr lang="pt-BR" sz="3200" b="1" dirty="0">
              <a:latin typeface="+mj-lt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intensidade, alcance e resultado das 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funções da Câmara Municipal 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comprovam sua importância e dos seus Vereadores,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que as executam,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no âmbito de sua atuação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7901" y="864958"/>
            <a:ext cx="549532" cy="673242"/>
          </a:xfrm>
          <a:prstGeom prst="rect">
            <a:avLst/>
          </a:prstGeom>
        </p:spPr>
      </p:pic>
      <p:pic>
        <p:nvPicPr>
          <p:cNvPr id="8" name="Imagem 7" descr="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42823"/>
            <a:ext cx="3456384" cy="1142584"/>
          </a:xfrm>
          <a:prstGeom prst="rect">
            <a:avLst/>
          </a:prstGeom>
        </p:spPr>
      </p:pic>
      <p:pic>
        <p:nvPicPr>
          <p:cNvPr id="9" name="Imagem 8" descr="08.jpg"/>
          <p:cNvPicPr>
            <a:picLocks noChangeAspect="1"/>
          </p:cNvPicPr>
          <p:nvPr/>
        </p:nvPicPr>
        <p:blipFill>
          <a:blip r:embed="rId6" cstate="print">
            <a:lum contrast="-28000"/>
          </a:blip>
          <a:stretch>
            <a:fillRect/>
          </a:stretch>
        </p:blipFill>
        <p:spPr>
          <a:xfrm>
            <a:off x="5148064" y="186858"/>
            <a:ext cx="3672408" cy="1014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1885915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b="1" dirty="0" smtClean="0"/>
              <a:t>INSTALAÇÃO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85926"/>
            <a:ext cx="7815263" cy="4371975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Câmara Municipal - Órgão do Poder Legislativo local -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 instalará a Legislatura 2017-2020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em reunião solene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1º de janeiro de 2017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3200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1523823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rmAutofit/>
          </a:bodyPr>
          <a:lstStyle/>
          <a:p>
            <a:r>
              <a:rPr lang="pt-BR" b="1" dirty="0" smtClean="0"/>
              <a:t>DOCUMENTAÇÃO PARA POSSE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Cópia autenticada do diploma expedido pela Justiça Eleitoral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Declaração de bens e valores</a:t>
            </a:r>
          </a:p>
          <a:p>
            <a:pPr marL="2239963" indent="-2239963" algn="ctr">
              <a:lnSpc>
                <a:spcPct val="90000"/>
              </a:lnSpc>
              <a:buFont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       Entrega: Divisão de Expediente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até 18 h do dia 22/12/2016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pt-BR" sz="4000" b="1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pt-BR" sz="4000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DIPLOMAÇÃO</a:t>
            </a:r>
            <a:r>
              <a:rPr lang="pt-BR" sz="4800" b="1" dirty="0" smtClean="0"/>
              <a:t> </a:t>
            </a:r>
            <a:r>
              <a:rPr lang="pt-BR" b="1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pt-BR" sz="4000" b="1" dirty="0" smtClean="0"/>
              <a:t>	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É o documento expedido pela Justiça eleitoral aos eleitos e seus suplentes, habilitando-os a tomar posse e exercer seus  mandatos eletivos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Dia: 19/12/16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Hora: 20 h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            Local: Cine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Theatro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Central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pt-BR" sz="4000" b="1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pt-BR" sz="4000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b="1" dirty="0" smtClean="0"/>
              <a:t>POSSE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85926"/>
            <a:ext cx="7815263" cy="43719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pt-BR" sz="3200" b="1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Presidência dos trabalhos será conduzida pelo Presidente atual e reeleito Vereador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Assumirá a função de Secretário o Vereador convidado de partido diferente do Presidente</a:t>
            </a: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7491542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b="1" dirty="0" smtClean="0"/>
              <a:t> COMPROMISSO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8503920" cy="49023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pt-BR" sz="2800" b="1" i="1" dirty="0" smtClean="0"/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“Prometo </a:t>
            </a:r>
            <a:r>
              <a:rPr lang="pt-BR" sz="2600" b="1" u="sng" dirty="0" smtClean="0">
                <a:latin typeface="Arial" pitchFamily="34" charset="0"/>
                <a:cs typeface="Arial" pitchFamily="34" charset="0"/>
              </a:rPr>
              <a:t>cumprir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a Constituição da República,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a Constituição do Estado de Minas Gerais,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a Lei Orgânica do Município de Juiz de Fora e o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Regimento Interno da Câmara Municipal,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pt-BR" sz="2600" b="1" u="sng" dirty="0" smtClean="0">
                <a:latin typeface="Arial" pitchFamily="34" charset="0"/>
                <a:cs typeface="Arial" pitchFamily="34" charset="0"/>
              </a:rPr>
              <a:t>observar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as leis,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pt-BR" sz="2600" b="1" u="sng" dirty="0" smtClean="0">
                <a:latin typeface="Arial" pitchFamily="34" charset="0"/>
                <a:cs typeface="Arial" pitchFamily="34" charset="0"/>
              </a:rPr>
              <a:t>desempenhar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com retidão o mandato que me foi confiado 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b="1" u="sng" dirty="0" smtClean="0">
                <a:latin typeface="Arial" pitchFamily="34" charset="0"/>
                <a:cs typeface="Arial" pitchFamily="34" charset="0"/>
              </a:rPr>
              <a:t>trabalhar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pelo progresso do Município e pelo bem-estar do povo.”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b="1" dirty="0" smtClean="0"/>
              <a:t>ELEIÇÃO DA MESA DIRETORA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28800"/>
            <a:ext cx="8503920" cy="472915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endParaRPr lang="pt-BR" b="1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Mandato de dois anos - 2017/2018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Compõe-se do Presidente, 1° e 2° Vice-Presidentes e 1° e 2° Secretários</a:t>
            </a:r>
          </a:p>
          <a:p>
            <a:pPr algn="ctr">
              <a:lnSpc>
                <a:spcPct val="90000"/>
              </a:lnSpc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Órgão colegiado responsável pela direção dos trabalhos legislativos e dos serviços administrativos da Câmara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4402</TotalTime>
  <Words>974</Words>
  <Application>Microsoft Office PowerPoint</Application>
  <PresentationFormat>Apresentação na tela (4:3)</PresentationFormat>
  <Paragraphs>273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Cívico</vt:lpstr>
      <vt:lpstr>Slide 1</vt:lpstr>
      <vt:lpstr>      VEREANÇA  </vt:lpstr>
      <vt:lpstr>REPRESENTAÇÃO POLÍTICA </vt:lpstr>
      <vt:lpstr>INSTALAÇÃO</vt:lpstr>
      <vt:lpstr>DOCUMENTAÇÃO PARA POSSE </vt:lpstr>
      <vt:lpstr>DIPLOMAÇÃO  </vt:lpstr>
      <vt:lpstr>POSSE </vt:lpstr>
      <vt:lpstr> COMPROMISSO </vt:lpstr>
      <vt:lpstr>ELEIÇÃO DA MESA DIRETORA</vt:lpstr>
      <vt:lpstr>  IMPEDIMENTOS, PRERROGATIVA E DEVERES</vt:lpstr>
      <vt:lpstr>IMPEDIMENTOS A PARTIR DA DIPLOMAÇÃO </vt:lpstr>
      <vt:lpstr>IMPEDIMENTOS A PARTIR DA DIPLOMAÇÃO </vt:lpstr>
      <vt:lpstr>IMPEDIMENTOS  A PARTIR DA POSSE </vt:lpstr>
      <vt:lpstr>IMPEDIMENTOS A PARTIR DA POSSE  </vt:lpstr>
      <vt:lpstr>PRERROGATIVA </vt:lpstr>
      <vt:lpstr>DEVERES  </vt:lpstr>
      <vt:lpstr>DEVERES  </vt:lpstr>
      <vt:lpstr> REGRAS REGIMENTAIS</vt:lpstr>
      <vt:lpstr> LÍDER E VICE-LÍDER</vt:lpstr>
      <vt:lpstr> COMISSÕES</vt:lpstr>
      <vt:lpstr> CLASSIFICAÇÃO</vt:lpstr>
      <vt:lpstr>    COMISSÕES PERMANENTES</vt:lpstr>
      <vt:lpstr>Slide 23</vt:lpstr>
      <vt:lpstr>PLENÁRIO </vt:lpstr>
      <vt:lpstr>ESPÉCIES DE REUNIÃO </vt:lpstr>
      <vt:lpstr>Slide 26</vt:lpstr>
      <vt:lpstr>Slide 27</vt:lpstr>
      <vt:lpstr>Slide 28</vt:lpstr>
      <vt:lpstr>PROPOSIÇÕES</vt:lpstr>
      <vt:lpstr> QUÓRUM  </vt:lpstr>
      <vt:lpstr>Slide 31</vt:lpstr>
      <vt:lpstr>Slide 32</vt:lpstr>
      <vt:lpstr>PALAVRA PELA ORDEM  </vt:lpstr>
      <vt:lpstr>APARTE </vt:lpstr>
      <vt:lpstr>SOLICITAÇÃO DE ADIAMENTO </vt:lpstr>
      <vt:lpstr>PROCESSO DE VOTAÇÃO </vt:lpstr>
      <vt:lpstr>       O PODER LEGISLATIVO DE      FUNÇÕES DA CÂMARA MUNICIPAL</vt:lpstr>
      <vt:lpstr>FUNÇÕES DA CÂMARA MUNICIPAL</vt:lpstr>
      <vt:lpstr>Slide 39</vt:lpstr>
    </vt:vector>
  </TitlesOfParts>
  <Company>dede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AUDITORIA  OPERACIONAL</dc:title>
  <dc:creator>marcelo</dc:creator>
  <cp:lastModifiedBy>cida.fontes</cp:lastModifiedBy>
  <cp:revision>594</cp:revision>
  <cp:lastPrinted>2004-12-02T15:18:15Z</cp:lastPrinted>
  <dcterms:created xsi:type="dcterms:W3CDTF">1998-11-07T21:52:45Z</dcterms:created>
  <dcterms:modified xsi:type="dcterms:W3CDTF">2016-11-17T12:27:44Z</dcterms:modified>
</cp:coreProperties>
</file>