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14" r:id="rId1"/>
  </p:sldMasterIdLst>
  <p:notesMasterIdLst>
    <p:notesMasterId r:id="rId55"/>
  </p:notesMasterIdLst>
  <p:handoutMasterIdLst>
    <p:handoutMasterId r:id="rId56"/>
  </p:handoutMasterIdLst>
  <p:sldIdLst>
    <p:sldId id="490" r:id="rId2"/>
    <p:sldId id="461" r:id="rId3"/>
    <p:sldId id="404" r:id="rId4"/>
    <p:sldId id="543" r:id="rId5"/>
    <p:sldId id="502" r:id="rId6"/>
    <p:sldId id="578" r:id="rId7"/>
    <p:sldId id="457" r:id="rId8"/>
    <p:sldId id="569" r:id="rId9"/>
    <p:sldId id="511" r:id="rId10"/>
    <p:sldId id="493" r:id="rId11"/>
    <p:sldId id="452" r:id="rId12"/>
    <p:sldId id="548" r:id="rId13"/>
    <p:sldId id="492" r:id="rId14"/>
    <p:sldId id="577" r:id="rId15"/>
    <p:sldId id="406" r:id="rId16"/>
    <p:sldId id="407" r:id="rId17"/>
    <p:sldId id="546" r:id="rId18"/>
    <p:sldId id="408" r:id="rId19"/>
    <p:sldId id="517" r:id="rId20"/>
    <p:sldId id="400" r:id="rId21"/>
    <p:sldId id="508" r:id="rId22"/>
    <p:sldId id="519" r:id="rId23"/>
    <p:sldId id="582" r:id="rId24"/>
    <p:sldId id="545" r:id="rId25"/>
    <p:sldId id="522" r:id="rId26"/>
    <p:sldId id="587" r:id="rId27"/>
    <p:sldId id="588" r:id="rId28"/>
    <p:sldId id="516" r:id="rId29"/>
    <p:sldId id="521" r:id="rId30"/>
    <p:sldId id="524" r:id="rId31"/>
    <p:sldId id="497" r:id="rId32"/>
    <p:sldId id="498" r:id="rId33"/>
    <p:sldId id="579" r:id="rId34"/>
    <p:sldId id="572" r:id="rId35"/>
    <p:sldId id="581" r:id="rId36"/>
    <p:sldId id="583" r:id="rId37"/>
    <p:sldId id="605" r:id="rId38"/>
    <p:sldId id="611" r:id="rId39"/>
    <p:sldId id="606" r:id="rId40"/>
    <p:sldId id="607" r:id="rId41"/>
    <p:sldId id="610" r:id="rId42"/>
    <p:sldId id="609" r:id="rId43"/>
    <p:sldId id="612" r:id="rId44"/>
    <p:sldId id="613" r:id="rId45"/>
    <p:sldId id="596" r:id="rId46"/>
    <p:sldId id="597" r:id="rId47"/>
    <p:sldId id="598" r:id="rId48"/>
    <p:sldId id="599" r:id="rId49"/>
    <p:sldId id="600" r:id="rId50"/>
    <p:sldId id="601" r:id="rId51"/>
    <p:sldId id="602" r:id="rId52"/>
    <p:sldId id="617" r:id="rId53"/>
    <p:sldId id="604" r:id="rId5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996600"/>
    <a:srgbClr val="663300"/>
    <a:srgbClr val="894400"/>
    <a:srgbClr val="A45100"/>
    <a:srgbClr val="B75B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20" autoAdjust="0"/>
  </p:normalViewPr>
  <p:slideViewPr>
    <p:cSldViewPr>
      <p:cViewPr>
        <p:scale>
          <a:sx n="100" d="100"/>
          <a:sy n="100" d="100"/>
        </p:scale>
        <p:origin x="-28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46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194435-206E-431B-836A-48E80FA2EB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9751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50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51B6384-6348-4B04-9EBE-02AE57F52D88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FEF27-B377-45C6-BF0F-0EA7C2AE65A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D3A9003-33C1-4DDC-AF0E-48D1F001FC7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3366786-70FD-4193-8ED2-5243D3C1D26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6020920-1195-451C-AEDF-1D61CA15969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ABBC4-DC02-477F-8FFD-ABD461931C8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E6044E-F688-4462-AA0C-8918EDBA8EA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D212C48E-6530-43C6-97CC-07085BAB053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B96970A-A6FE-499F-9284-92EDB2ABC7A7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54C43F-E4FA-4AA6-9F7C-D4A5AFF84046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B96463C-88CE-4D02-AB31-85D97CD04BFD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  <p:sndAc>
      <p:stSnd>
        <p:snd r:embed="rId1" name="CHICOT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8BF8FC-2712-4787-B5AB-7806091CE15B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>
    <p:random/>
    <p:sndAc>
      <p:stSnd>
        <p:snd r:embed="rId13" name="CHICOTE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5" y="286386"/>
            <a:ext cx="8858311" cy="58566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28728" y="2857496"/>
            <a:ext cx="6215106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O PODER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LEGISLATIVO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DE</a:t>
            </a:r>
          </a:p>
          <a:p>
            <a:r>
              <a:rPr lang="pt-BR" sz="6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JUIZ DE FORA</a:t>
            </a:r>
            <a:endParaRPr lang="pt-BR" sz="60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98280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530474"/>
            <a:ext cx="7990656" cy="46417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3200" b="1" dirty="0" smtClean="0"/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r>
              <a:rPr lang="pt-BR" sz="3200" b="1" dirty="0" smtClean="0"/>
              <a:t> 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Exercer outro cargo eletivo federal, estadual ou municipal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Ocupar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cargo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função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declarado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livre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nomeação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exoneração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Pública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direta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dos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entes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Federação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salvo se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afastar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-se do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exercício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 smtClean="0">
                <a:latin typeface="Arial" pitchFamily="34" charset="0"/>
                <a:cs typeface="Arial" pitchFamily="34" charset="0"/>
              </a:rPr>
              <a:t>Vereança</a:t>
            </a:r>
            <a:endParaRPr lang="en-US" sz="32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ClrTx/>
              <a:buNone/>
              <a:defRPr/>
            </a:pP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  <a:defRPr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PRERROGATIVA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428736"/>
            <a:ext cx="8503920" cy="478634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Vereadores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invioláveis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opiniões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palavras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exercício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mandato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circunscrição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imunidade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material)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Preserva a independência  e autonomia do Legislativo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Exerce o mandato livremente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DEVERES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700808"/>
            <a:ext cx="8277547" cy="494116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Comparecer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Ordinárias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Audiências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justificando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-se à Mesa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Diretora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escrito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3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três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úteis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Ordinárias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Justificação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falta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motivo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justo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escrito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Câmara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oral,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Plenário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constando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ata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2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DEVERES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571625"/>
            <a:ext cx="8029575" cy="52863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Dar,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nos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prazos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regimentais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informações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pareceres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que for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incumbido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comparecendo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tomando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parte das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Comissão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pertencer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Tratar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respeitosamente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Mesa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Diretora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demais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membros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Câmara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93394"/>
            <a:ext cx="8858311" cy="518545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7291" y="2243129"/>
            <a:ext cx="7715250" cy="179705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4632" cy="1368152"/>
          </a:xfrm>
        </p:spPr>
        <p:txBody>
          <a:bodyPr>
            <a:normAutofit/>
          </a:bodyPr>
          <a:lstStyle/>
          <a:p>
            <a:r>
              <a:rPr lang="pt-BR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REGRAS REGIMENTAIS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46931466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2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LÍDER E VICE-LÍDER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43050"/>
            <a:ext cx="8429684" cy="464347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Líder é o porta-voz autorizado de uma determinada representação partidária, que o indicará por escrito à Mesa Diretora</a:t>
            </a: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endParaRPr lang="pt-BR" sz="112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Líderes indicarão os respectivos Vice-Líderes, dando conhecimento à Mesa Diretora</a:t>
            </a:r>
          </a:p>
          <a:p>
            <a:pPr marL="0" indent="0" algn="ctr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Prefeito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comunicará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Câmara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ofício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o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seu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líder</a:t>
            </a:r>
            <a:endParaRPr lang="pt-BR" sz="11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pt-BR" sz="5100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COMISSÕES</a:t>
            </a:r>
            <a:endParaRPr lang="pt-B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928802"/>
            <a:ext cx="8429684" cy="435771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pt-BR" sz="3200" b="1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São órgãos técnicos, constituídos pelos membros da Câmara Municipal,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destinados a proceder estudos, realizar investigações e representar a Câmara Municipal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CLASSIFICAÇÃO</a:t>
            </a:r>
            <a:endParaRPr lang="pt-BR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comissões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classificam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permanentes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funcionam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durante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legislatura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anualmente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temporárias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instituídas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certo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determinado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fim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5258" y="-8384"/>
            <a:ext cx="9179258" cy="989112"/>
          </a:xfrm>
        </p:spPr>
        <p:txBody>
          <a:bodyPr>
            <a:noAutofit/>
          </a:bodyPr>
          <a:lstStyle/>
          <a:p>
            <a:pPr algn="ctr"/>
            <a:r>
              <a:rPr lang="pt-BR" sz="2700" dirty="0" smtClean="0"/>
              <a:t> </a:t>
            </a:r>
            <a:br>
              <a:rPr lang="pt-BR" sz="2700" dirty="0" smtClean="0"/>
            </a:br>
            <a:r>
              <a:rPr lang="pt-BR" sz="2700" dirty="0"/>
              <a:t/>
            </a:r>
            <a:br>
              <a:rPr lang="pt-BR" sz="2700" dirty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800" b="1" dirty="0" smtClean="0"/>
              <a:t>COMISSÕES PERMANENTES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25978"/>
            <a:ext cx="8446712" cy="437307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n-US" sz="3000" b="1" dirty="0" smtClean="0"/>
              <a:t>   	</a:t>
            </a:r>
          </a:p>
          <a:p>
            <a:pPr lvl="0" algn="ctr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São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quatorze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constituídas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latin typeface="Arial" pitchFamily="34" charset="0"/>
                <a:cs typeface="Arial" pitchFamily="34" charset="0"/>
              </a:rPr>
              <a:t>razão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assunto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lvl="0" indent="0" algn="ctr">
              <a:buNone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Prazo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de 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cinco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úteis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do</a:t>
            </a:r>
          </a:p>
          <a:p>
            <a:pPr lvl="0" algn="ctr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Sessão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Legislativa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>
              <a:buNone/>
            </a:pP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realizará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escolha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membros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endParaRPr lang="en-US" sz="30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en-US" sz="3000" b="1" u="sng" dirty="0" err="1" smtClean="0">
                <a:latin typeface="Arial" pitchFamily="34" charset="0"/>
                <a:cs typeface="Arial" pitchFamily="34" charset="0"/>
              </a:rPr>
              <a:t>Sem</a:t>
            </a:r>
            <a:r>
              <a:rPr lang="en-US" sz="30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u="sng" dirty="0" err="1" smtClean="0">
                <a:latin typeface="Arial" pitchFamily="34" charset="0"/>
                <a:cs typeface="Arial" pitchFamily="34" charset="0"/>
              </a:rPr>
              <a:t>acordo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, se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fará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eleição</a:t>
            </a:r>
            <a:endParaRPr lang="en-US" sz="3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1052736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075"/>
          <p:cNvSpPr txBox="1">
            <a:spLocks noGrp="1" noChangeArrowheads="1"/>
          </p:cNvSpPr>
          <p:nvPr>
            <p:ph sz="quarter" idx="1"/>
          </p:nvPr>
        </p:nvSpPr>
        <p:spPr>
          <a:xfrm>
            <a:off x="301752" y="1214422"/>
            <a:ext cx="8627966" cy="5357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7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00325" marR="0" lvl="0" indent="-2600325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Composição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membros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efetivos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600325" marR="0" lvl="0" indent="-2600325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um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suplente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943350" marR="0" lvl="0" indent="-394335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Restrição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regimental: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residente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marL="3943350" marR="0" lvl="0" indent="-394335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                1º Vice-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809625" marR="0" lvl="0" indent="-809625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                                        1º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Secretário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Limite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>
                <a:latin typeface="Arial" pitchFamily="34" charset="0"/>
                <a:cs typeface="Arial" pitchFamily="34" charset="0"/>
              </a:rPr>
              <a:t>membro</a:t>
            </a:r>
            <a:r>
              <a:rPr lang="en-US" sz="1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efetivo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máximo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três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comissões</a:t>
            </a: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permanentes</a:t>
            </a:r>
            <a:endParaRPr kumimoji="0" lang="en-US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Mandato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uma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sessão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legislativa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permitida</a:t>
            </a:r>
            <a:r>
              <a:rPr lang="en-US" sz="1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200" b="1" dirty="0" err="1" smtClean="0">
                <a:latin typeface="Arial" pitchFamily="34" charset="0"/>
                <a:cs typeface="Arial" pitchFamily="34" charset="0"/>
              </a:rPr>
              <a:t>recondução</a:t>
            </a:r>
            <a:endParaRPr lang="en-US" sz="112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endParaRPr kumimoji="0" lang="pt-BR" sz="1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35258" y="-8384"/>
            <a:ext cx="9144000" cy="8656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600" b="1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COMPOSIÇÃO DAS COMISS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ÕES PERMANENTES</a:t>
            </a:r>
            <a:endParaRPr kumimoji="0" lang="pt-B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m 7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8.jpg"/>
          <p:cNvPicPr>
            <a:picLocks noChangeAspect="1"/>
          </p:cNvPicPr>
          <p:nvPr/>
        </p:nvPicPr>
        <p:blipFill>
          <a:blip r:embed="rId3" cstate="print">
            <a:lum contrast="-28000"/>
          </a:blip>
          <a:stretch>
            <a:fillRect/>
          </a:stretch>
        </p:blipFill>
        <p:spPr>
          <a:xfrm>
            <a:off x="395536" y="116632"/>
            <a:ext cx="8858312" cy="6429396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4222" y="4154210"/>
            <a:ext cx="5592114" cy="786958"/>
          </a:xfrm>
        </p:spPr>
        <p:txBody>
          <a:bodyPr>
            <a:noAutofit/>
          </a:bodyPr>
          <a:lstStyle/>
          <a:p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VEREANÇA 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endParaRPr lang="pt-BR" sz="4700" b="1" dirty="0" smtClean="0">
              <a:solidFill>
                <a:srgbClr val="00206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4454" y="3171823"/>
            <a:ext cx="5857916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700" b="1" i="0" u="none" strike="noStrike" kern="12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PLENÁRIO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pt-BR" b="1" dirty="0" smtClean="0"/>
          </a:p>
          <a:p>
            <a:pPr>
              <a:lnSpc>
                <a:spcPct val="90000"/>
              </a:lnSpc>
              <a:buNone/>
            </a:pPr>
            <a:endParaRPr lang="pt-BR" b="1" dirty="0" smtClean="0"/>
          </a:p>
          <a:p>
            <a:pPr algn="ctr">
              <a:lnSpc>
                <a:spcPct val="90000"/>
              </a:lnSpc>
              <a:buNone/>
            </a:pPr>
            <a:r>
              <a:rPr lang="pt-BR" b="1" dirty="0" smtClean="0"/>
              <a:t>	</a:t>
            </a:r>
            <a:r>
              <a:rPr lang="pt-BR" sz="3200" b="1" dirty="0" smtClean="0"/>
              <a:t> 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o órgão deliberativo e soberano da </a:t>
            </a:r>
          </a:p>
          <a:p>
            <a:pPr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Câmara Municipal, constituído pela </a:t>
            </a:r>
          </a:p>
          <a:p>
            <a:pPr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Reunião dos Vereadores em exercício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  <a:p>
            <a:pPr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ESPÉCIES DE REUNIÃO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530474"/>
            <a:ext cx="8590728" cy="48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 fontScale="92500" lnSpcReduction="10000"/>
          </a:bodyPr>
          <a:lstStyle/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Preparatória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Ordinária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Extraordinária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Audiência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Pública</a:t>
            </a: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Solene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Especial</a:t>
            </a: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Permanente</a:t>
            </a:r>
          </a:p>
          <a:p>
            <a:pPr marL="0" indent="0" algn="ctr">
              <a:spcBef>
                <a:spcPts val="0"/>
              </a:spcBef>
              <a:buClr>
                <a:schemeClr val="tx2"/>
              </a:buClr>
              <a:buNone/>
            </a:pPr>
            <a:endParaRPr lang="en-US" sz="2800" b="1" dirty="0" smtClean="0"/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530474"/>
            <a:ext cx="8503920" cy="475604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Regra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10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dez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mensais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úteis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2ª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quinzena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mês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Exceção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janeiro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julho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dezembro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1ª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quinzena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Horário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17h30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min 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segunda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à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quinta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feira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10h30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min -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sexta-feira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b="1" i="1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77131"/>
            <a:ext cx="727280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PERÍODO DAS REUNIÕES ORDINÁRIAS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23528" y="1916832"/>
            <a:ext cx="7366592" cy="403244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 		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16 a 31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janeiro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16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julho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15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agosto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b="1" u="sng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período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recesso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suspende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prazos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regimentais</a:t>
            </a:r>
            <a:endParaRPr lang="en-US" sz="2800" b="1" i="1" u="sng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600" y="177131"/>
            <a:ext cx="727280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RECESSO LEGISLATIVO </a:t>
            </a:r>
            <a:endParaRPr lang="pt-BR" sz="2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9824283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86012" y="142852"/>
            <a:ext cx="4986318" cy="7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2600" b="1" dirty="0" smtClean="0">
                <a:solidFill>
                  <a:schemeClr val="bg2">
                    <a:lumMod val="75000"/>
                  </a:schemeClr>
                </a:solidFill>
              </a:rPr>
              <a:t>REUNIÃO </a:t>
            </a:r>
            <a:r>
              <a:rPr lang="pt-BR" sz="2600" b="1" dirty="0">
                <a:solidFill>
                  <a:schemeClr val="bg2">
                    <a:lumMod val="75000"/>
                  </a:schemeClr>
                </a:solidFill>
              </a:rPr>
              <a:t>ORDINÁRIA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527048"/>
            <a:ext cx="8230688" cy="399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normAutofit/>
          </a:bodyPr>
          <a:lstStyle/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ORDEM DOS TRABALHOS:</a:t>
            </a:r>
          </a:p>
          <a:p>
            <a:pPr marL="0" indent="0" algn="ctr">
              <a:spcBef>
                <a:spcPct val="20000"/>
              </a:spcBef>
              <a:buClr>
                <a:schemeClr val="tx2"/>
              </a:buClr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Pequeno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Expediente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Dia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Grande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Expediente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buClrTx/>
              <a:buFont typeface="Wingdings" panose="05000000000000000000" pitchFamily="2" charset="2"/>
              <a:buChar char="ü"/>
            </a:pPr>
            <a:r>
              <a:rPr lang="en-US" sz="2800" b="1" dirty="0" err="1">
                <a:latin typeface="Arial" pitchFamily="34" charset="0"/>
                <a:cs typeface="Arial" pitchFamily="34" charset="0"/>
              </a:rPr>
              <a:t>Expediente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Final</a:t>
            </a: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</a:pPr>
            <a:endParaRPr lang="pt-BR" sz="3200" dirty="0"/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PROPOSIÇÕES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85958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   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proposições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deverão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apresentadas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Horário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até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1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uma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hora antes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Reunião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assinada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pelo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é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Plenário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para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PROPOSIÇÕES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85958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   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proposições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Requerimento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Pedido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Informação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Moção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produzidas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assinadas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apresentadas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registradas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disponibilizadas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armazenadas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meio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eletrônico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Aprovadas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divulgadas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no site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oficial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148108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Autofit/>
          </a:bodyPr>
          <a:lstStyle/>
          <a:p>
            <a:r>
              <a:rPr lang="pt-BR" sz="4400" b="1" dirty="0" smtClean="0">
                <a:latin typeface="Times New Roman" pitchFamily="18" charset="0"/>
                <a:cs typeface="Times New Roman" pitchFamily="18" charset="0"/>
              </a:rPr>
              <a:t>PROPOSIÇÕES</a:t>
            </a:r>
            <a:endParaRPr lang="pt-BR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85958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 smtClean="0"/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Projetos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Lei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Ordinária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de Lei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Complementar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Resolução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Emenda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à LOM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Apresentação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Divisão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Expediente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260376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075"/>
          <p:cNvSpPr txBox="1">
            <a:spLocks noGrp="1" noChangeArrowheads="1"/>
          </p:cNvSpPr>
          <p:nvPr>
            <p:ph sz="quarter" idx="1"/>
          </p:nvPr>
        </p:nvSpPr>
        <p:spPr>
          <a:xfrm>
            <a:off x="571472" y="1643050"/>
            <a:ext cx="7510608" cy="47149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Número de votos para aprovação (ou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rejeição) das matérias: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lang="pt-BR" sz="2800" b="1" baseline="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800" b="1" u="sng" baseline="0" dirty="0" smtClean="0">
                <a:latin typeface="Arial" pitchFamily="34" charset="0"/>
                <a:cs typeface="Arial" pitchFamily="34" charset="0"/>
              </a:rPr>
              <a:t>Considera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 os presentes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aioria simples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Considera o número de membros da Câmara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>
                <a:schemeClr val="accent1"/>
              </a:buClr>
              <a:buSzPct val="8500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Maioria absoluta </a:t>
            </a:r>
          </a:p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800"/>
              </a:spcAft>
              <a:buClrTx/>
              <a:buSzPct val="85000"/>
              <a:buNone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Maioria de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2/3 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dirty="0" smtClean="0"/>
              <a:t> </a:t>
            </a:r>
            <a:r>
              <a:rPr lang="pt-BR" b="1" dirty="0" smtClean="0"/>
              <a:t>QUÓRUM  </a:t>
            </a:r>
            <a:endParaRPr lang="pt-BR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075"/>
          <p:cNvSpPr>
            <a:spLocks noGrp="1" noChangeArrowheads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	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inscrições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oradores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feitas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próprio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punho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livro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especial </a:t>
            </a:r>
          </a:p>
          <a:p>
            <a:pPr algn="ctr">
              <a:lnSpc>
                <a:spcPct val="90000"/>
              </a:lnSpc>
              <a:buClr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ClrTx/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30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trinta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partir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início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Reunião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Uso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Palavra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: 5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cinco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minutos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prorrogável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igual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tempo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pt-BR" b="1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63688" y="71414"/>
            <a:ext cx="59766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PEQUENO EXPEDIENTE 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b="1" dirty="0" smtClean="0"/>
              <a:t>REPRESENTAÇÃO POLÍTICA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560" y="1643050"/>
            <a:ext cx="7675216" cy="4455998"/>
          </a:xfrm>
        </p:spPr>
        <p:txBody>
          <a:bodyPr>
            <a:normAutofit fontScale="85000" lnSpcReduction="10000"/>
          </a:bodyPr>
          <a:lstStyle/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Todo o poder emana do povo e em seu </a:t>
            </a:r>
            <a:r>
              <a:rPr lang="pt-BR" sz="3300" b="1" dirty="0" err="1" smtClean="0">
                <a:latin typeface="Arial" pitchFamily="34" charset="0"/>
                <a:cs typeface="Arial" pitchFamily="34" charset="0"/>
              </a:rPr>
              <a:t>ome</a:t>
            </a:r>
            <a:endParaRPr lang="pt-BR" sz="33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será exercido (art. 1º, parágrafo único/CF)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Vereador </a:t>
            </a:r>
            <a:r>
              <a:rPr lang="pt-BR" sz="3300" b="1" dirty="0">
                <a:latin typeface="Arial" pitchFamily="34" charset="0"/>
                <a:cs typeface="Arial" pitchFamily="34" charset="0"/>
              </a:rPr>
              <a:t>representa a vontade do povo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endParaRPr lang="pt-BR" sz="3200" b="1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33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300" b="1" dirty="0">
                <a:latin typeface="Arial" pitchFamily="34" charset="0"/>
                <a:cs typeface="Arial" pitchFamily="34" charset="0"/>
              </a:rPr>
              <a:t>função do Vereador ganha cada vez mais importância, em vista do próprio  aumento das tarefas pertencentes ao  Município </a:t>
            </a:r>
          </a:p>
          <a:p>
            <a:pPr marL="0" algn="ctr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pt-BR" sz="36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pt-BR" sz="3200" b="1" dirty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1560" y="188640"/>
            <a:ext cx="7920880" cy="6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3200" b="1" dirty="0" smtClean="0">
                <a:solidFill>
                  <a:schemeClr val="bg2">
                    <a:lumMod val="75000"/>
                  </a:schemeClr>
                </a:solidFill>
              </a:rPr>
              <a:t>ORDEM DO DIA</a:t>
            </a:r>
            <a:endParaRPr lang="pt-BR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530474"/>
            <a:ext cx="8643998" cy="494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Vereador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falar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dirigirá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palavra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aos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Vereadores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 smtClean="0">
                <a:latin typeface="Arial" pitchFamily="34" charset="0"/>
                <a:cs typeface="Arial" pitchFamily="34" charset="0"/>
              </a:rPr>
              <a:t>geral</a:t>
            </a: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en-US" sz="29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da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15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min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Vereador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autor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proposição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10 min</a:t>
            </a:r>
          </a:p>
          <a:p>
            <a:pPr>
              <a:spcBef>
                <a:spcPts val="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discussão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redação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5 min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sz="2800" b="1" dirty="0">
              <a:latin typeface="+mj-lt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234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PALAVRA PELA ORDEM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643050"/>
            <a:ext cx="8643998" cy="44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ctr">
              <a:lnSpc>
                <a:spcPct val="90000"/>
              </a:lnSpc>
              <a:buNone/>
            </a:pPr>
            <a:r>
              <a:rPr lang="en-US" b="1" dirty="0" smtClean="0"/>
              <a:t>		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explicação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pessoal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encaminhar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declarar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voto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levantar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Questão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Ordem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just">
              <a:lnSpc>
                <a:spcPct val="9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autorização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Presidente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um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minuto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 para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assunto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diferente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do outro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en-US" b="1" dirty="0" smtClean="0"/>
          </a:p>
          <a:p>
            <a:pPr algn="just">
              <a:lnSpc>
                <a:spcPct val="90000"/>
              </a:lnSpc>
            </a:pPr>
            <a:endParaRPr lang="pt-BR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71414"/>
            <a:ext cx="8534400" cy="758952"/>
          </a:xfrm>
        </p:spPr>
        <p:txBody>
          <a:bodyPr/>
          <a:lstStyle/>
          <a:p>
            <a:r>
              <a:rPr lang="pt-BR" b="1" dirty="0" smtClean="0"/>
              <a:t>APARTE</a:t>
            </a:r>
            <a:r>
              <a:rPr lang="pt-BR" dirty="0" smtClean="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864" y="1844824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É a interrupção que se faz a um orador na fluência do seu discurso, para indagação, esclarecimento ou contestação, sobre a </a:t>
            </a: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matéria em debate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Vereador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poderá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interromper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orador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que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estiver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Tribuna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salvo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aparte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permitido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pelo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orador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1414"/>
            <a:ext cx="8568952" cy="83730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SOLICITAÇÃO DE ADIAMENTO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66864" y="1844824"/>
            <a:ext cx="8001000" cy="4114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u="sng" dirty="0" smtClean="0"/>
              <a:t>Requerimento oral</a:t>
            </a:r>
            <a:r>
              <a:rPr lang="pt-BR" sz="2800" b="1" dirty="0" smtClean="0"/>
              <a:t>: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/>
              <a:t> Vista por 24 horas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/>
              <a:t>Sobrestamento por 2 dias úteis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/>
              <a:t>Adiamento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votação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reunião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seguinte</a:t>
            </a:r>
            <a:endParaRPr lang="en-US" sz="28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424498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76872"/>
            <a:ext cx="7704856" cy="37318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Simbólico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- realiza por gestos característicos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1257300" indent="-1257300" algn="ctr">
              <a:lnSpc>
                <a:spcPct val="90000"/>
              </a:lnSpc>
              <a:buNone/>
            </a:pPr>
            <a:r>
              <a:rPr lang="pt-BR" sz="2800" b="1" u="sng" dirty="0" smtClean="0">
                <a:latin typeface="Arial" pitchFamily="34" charset="0"/>
                <a:cs typeface="Arial" pitchFamily="34" charset="0"/>
              </a:rPr>
              <a:t>Nominal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- realiza por consignação expressa do nome e do voto de cada Vereador </a:t>
            </a:r>
          </a:p>
          <a:p>
            <a:pPr marL="0" indent="0" algn="ctr">
              <a:lnSpc>
                <a:spcPct val="90000"/>
              </a:lnSpc>
              <a:buNone/>
            </a:pPr>
            <a:endParaRPr lang="pt-BR" sz="2800" b="1" dirty="0" smtClean="0"/>
          </a:p>
          <a:p>
            <a:pPr marL="0" indent="0" algn="ctr">
              <a:buNone/>
            </a:pPr>
            <a:endParaRPr lang="pt-BR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01824"/>
          </a:xfrm>
        </p:spPr>
        <p:txBody>
          <a:bodyPr/>
          <a:lstStyle/>
          <a:p>
            <a:r>
              <a:rPr lang="pt-BR" b="1" dirty="0" smtClean="0"/>
              <a:t>PROCESSO DE VOTAÇÃO</a:t>
            </a:r>
            <a:r>
              <a:rPr lang="pt-BR" dirty="0" smtClean="0"/>
              <a:t> </a:t>
            </a: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965214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693394"/>
            <a:ext cx="8858311" cy="5185458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57224" y="2216834"/>
            <a:ext cx="7643866" cy="1500198"/>
          </a:xfrm>
        </p:spPr>
        <p:txBody>
          <a:bodyPr>
            <a:normAutofit fontScale="90000"/>
          </a:bodyPr>
          <a:lstStyle/>
          <a:p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O PODER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LEGISLATIVO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DE</a:t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/>
            </a:r>
            <a:b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</a:br>
            <a:r>
              <a:rPr lang="pt-BR" sz="4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FUNÇÕES DA CÂMARA MUNICIPAL</a:t>
            </a:r>
            <a:endParaRPr lang="pt-BR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7291" y="2243129"/>
            <a:ext cx="7715250" cy="179705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5F5F5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947611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-285776"/>
            <a:ext cx="8858312" cy="1143000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FUNÇÕES DA CÂMARA MUNICIPAL</a:t>
            </a:r>
            <a:endParaRPr lang="pt-BR" sz="30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8662" y="1857364"/>
            <a:ext cx="7286676" cy="3786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lvl="8"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Administrativa 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Deliberativa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Assessoramento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Julgadora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Fiscalizadora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Político-Parlamentar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Legislativa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4775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690" y="214290"/>
            <a:ext cx="7772400" cy="642934"/>
          </a:xfrm>
        </p:spPr>
        <p:txBody>
          <a:bodyPr>
            <a:normAutofit/>
          </a:bodyPr>
          <a:lstStyle/>
          <a:p>
            <a:r>
              <a:rPr lang="pt-BR" b="1" dirty="0" smtClean="0"/>
              <a:t>FUNÇÃO ADMINISTRATIVA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43082"/>
            <a:ext cx="850392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Incide em todos os níveis de gestão administrativa</a:t>
            </a:r>
          </a:p>
          <a:p>
            <a:pPr marL="0" indent="0">
              <a:lnSpc>
                <a:spcPct val="90000"/>
              </a:lnSpc>
              <a:buNone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90000"/>
              </a:lnSpc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 interna</a:t>
            </a:r>
          </a:p>
          <a:p>
            <a:pPr lvl="1" algn="ctr">
              <a:lnSpc>
                <a:spcPct val="90000"/>
              </a:lnSpc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Organizacional </a:t>
            </a:r>
          </a:p>
          <a:p>
            <a:pPr lvl="1" algn="ctr">
              <a:lnSpc>
                <a:spcPct val="90000"/>
              </a:lnSpc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Regimento Interno</a:t>
            </a: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680527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4000" b="1" i="1" dirty="0" smtClean="0">
                <a:solidFill>
                  <a:schemeClr val="bg2">
                    <a:lumMod val="75000"/>
                  </a:schemeClr>
                </a:solidFill>
              </a:rPr>
              <a:t>FUNÇÃO DELIBERATIVA</a:t>
            </a:r>
            <a:r>
              <a:rPr lang="pt-BR" sz="40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t-BR" sz="40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185736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pt-BR" sz="3200" b="1" dirty="0">
              <a:latin typeface="+mj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 de matéria de sua competência exclusiva da Câmara, que independe de sanção do Prefeito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endParaRPr lang="pt-BR" sz="3200" b="1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Clr>
                <a:schemeClr val="tx2"/>
              </a:buClr>
            </a:pPr>
            <a:endParaRPr lang="pt-BR" sz="3200" dirty="0">
              <a:latin typeface="+mj-lt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1881651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690" y="214290"/>
            <a:ext cx="7772400" cy="642942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FUNÇÃO DE ASSESSORAMENTO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4400" b="1" dirty="0" smtClean="0"/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sugerir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público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Executivo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Municipal,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autoridades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federais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entidades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proposições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Requerimento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Representação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29142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b="1" dirty="0" smtClean="0"/>
              <a:t>DOCUMENTAÇÃO PARA POSSE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Cópia autenticada do diploma expedido pela Justiça Eleitoral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Declaração de bens e valores</a:t>
            </a:r>
          </a:p>
          <a:p>
            <a:pPr marL="2239963" indent="-2239963" algn="ctr">
              <a:lnSpc>
                <a:spcPct val="90000"/>
              </a:lnSpc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           </a:t>
            </a:r>
            <a:endParaRPr lang="pt-BR" sz="40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14290"/>
            <a:ext cx="7772400" cy="666768"/>
          </a:xfrm>
        </p:spPr>
        <p:txBody>
          <a:bodyPr/>
          <a:lstStyle/>
          <a:p>
            <a:r>
              <a:rPr lang="pt-BR" b="1" dirty="0" smtClean="0"/>
              <a:t>FUNÇÃO JULGADORA</a:t>
            </a:r>
            <a:endParaRPr lang="pt-BR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2910" y="1785926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Julga o Prefeito, Vice-Prefeito e os próprios Vereadores nas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infrações político-administrativas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 eaLnBrk="1" fontAlgn="auto" hangingPunct="1"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defRPr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Decreta a perda do mandato do Prefeito e dos Vereadores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339895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115" y="285728"/>
            <a:ext cx="7772400" cy="633417"/>
          </a:xfrm>
        </p:spPr>
        <p:txBody>
          <a:bodyPr/>
          <a:lstStyle/>
          <a:p>
            <a:r>
              <a:rPr lang="pt-BR" b="1" dirty="0" smtClean="0"/>
              <a:t>FUNÇÃO FISCALIZADORA</a:t>
            </a:r>
            <a:r>
              <a:rPr lang="pt-BR" dirty="0" smtClean="0"/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1560" y="1743092"/>
            <a:ext cx="7772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Tem por objetivo o exercício do controle e fiscalização da Administração local, </a:t>
            </a:r>
            <a:r>
              <a:rPr kumimoji="0" lang="pt-BR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principalmente quanto à execução orçamentária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pt-B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pt-BR" b="1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pt-BR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kumimoji="0" lang="pt-B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ulgamento das contas do Prefeito, após</a:t>
            </a:r>
            <a:r>
              <a:rPr kumimoji="0" lang="pt-BR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 parecer prévio do Tribunal de Contas/MG</a:t>
            </a:r>
            <a:endParaRPr kumimoji="0" lang="pt-B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65408167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28624" y="1700808"/>
            <a:ext cx="8375824" cy="42713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Atividade fiscalizadora da Câmara Municipal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pedido de informação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convocação dos auxiliares diretos do Prefeito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2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criação de comissão parlamentar de inquérito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endParaRPr kumimoji="0" lang="pt-BR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0115" y="142852"/>
            <a:ext cx="7772400" cy="738206"/>
          </a:xfrm>
        </p:spPr>
        <p:txBody>
          <a:bodyPr/>
          <a:lstStyle/>
          <a:p>
            <a:r>
              <a:rPr lang="pt-BR" b="1" dirty="0" smtClean="0"/>
              <a:t>FUNÇÃO FISCALIZADORA</a:t>
            </a:r>
            <a:r>
              <a:rPr lang="pt-BR" dirty="0" smtClean="0"/>
              <a:t> </a:t>
            </a: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4663954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6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r>
              <a:rPr lang="pt-BR" sz="3200" b="1" i="1" dirty="0" smtClean="0">
                <a:solidFill>
                  <a:schemeClr val="bg2">
                    <a:lumMod val="75000"/>
                  </a:schemeClr>
                </a:solidFill>
              </a:rPr>
              <a:t>FUNÇÃO POLÍTICO-PARLAMENTAR</a:t>
            </a:r>
            <a:r>
              <a:rPr lang="pt-BR" sz="32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t-B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1164" y="177281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tx2"/>
              </a:buClr>
            </a:pPr>
            <a:endParaRPr lang="pt-BR" sz="3200" b="1" dirty="0">
              <a:latin typeface="+mj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Promove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relação mais estreita entre os Vereadores e a população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3746188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8690" y="214290"/>
            <a:ext cx="77724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FUNÇÃO LEGISLATIVA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28596" y="1530474"/>
            <a:ext cx="8103844" cy="46845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Lei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Orgânica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Municipal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estabelece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matérias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competência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Câmara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Função exercida com a participação do Prefeito 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pt-BR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5713991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51782"/>
            <a:ext cx="9144000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Georgia" pitchFamily="18" charset="0"/>
              </a:rPr>
              <a:t>Diagrama Simplificado de Tramitação de Projeto de lei</a:t>
            </a:r>
          </a:p>
        </p:txBody>
      </p:sp>
    </p:spTree>
    <p:extLst>
      <p:ext uri="{BB962C8B-B14F-4D97-AF65-F5344CB8AC3E}">
        <p14:creationId xmlns="" xmlns:p14="http://schemas.microsoft.com/office/powerpoint/2010/main" val="4170036539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320675" y="1839913"/>
            <a:ext cx="8355781" cy="4157662"/>
            <a:chOff x="249" y="1071"/>
            <a:chExt cx="4990" cy="2466"/>
          </a:xfrm>
        </p:grpSpPr>
        <p:cxnSp>
          <p:nvCxnSpPr>
            <p:cNvPr id="47108" name="_s1028"/>
            <p:cNvCxnSpPr>
              <a:cxnSpLocks noChangeShapeType="1"/>
              <a:stCxn id="47130" idx="1"/>
              <a:endCxn id="47129" idx="2"/>
            </p:cNvCxnSpPr>
            <p:nvPr/>
          </p:nvCxnSpPr>
          <p:spPr bwMode="auto">
            <a:xfrm rot="10800000">
              <a:off x="4105" y="3073"/>
              <a:ext cx="228" cy="3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09" name="_s1029"/>
            <p:cNvCxnSpPr>
              <a:cxnSpLocks noChangeShapeType="1"/>
              <a:stCxn id="47129" idx="1"/>
              <a:endCxn id="47128" idx="2"/>
            </p:cNvCxnSpPr>
            <p:nvPr/>
          </p:nvCxnSpPr>
          <p:spPr bwMode="auto">
            <a:xfrm rot="10800000" flipV="1">
              <a:off x="2427" y="2866"/>
              <a:ext cx="1224" cy="609"/>
            </a:xfrm>
            <a:prstGeom prst="bentConnector4">
              <a:avLst>
                <a:gd name="adj1" fmla="val 31481"/>
                <a:gd name="adj2" fmla="val 122259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0" name="_s1030"/>
            <p:cNvCxnSpPr>
              <a:cxnSpLocks noChangeShapeType="1"/>
              <a:stCxn id="47128" idx="1"/>
              <a:endCxn id="47127" idx="2"/>
            </p:cNvCxnSpPr>
            <p:nvPr/>
          </p:nvCxnSpPr>
          <p:spPr bwMode="auto">
            <a:xfrm rot="10800000" flipV="1">
              <a:off x="862" y="3226"/>
              <a:ext cx="1111" cy="266"/>
            </a:xfrm>
            <a:prstGeom prst="bentConnector4">
              <a:avLst>
                <a:gd name="adj1" fmla="val 6481"/>
                <a:gd name="adj2" fmla="val 154134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1" name="_s1031"/>
            <p:cNvCxnSpPr>
              <a:cxnSpLocks noChangeShapeType="1"/>
              <a:stCxn id="47127" idx="1"/>
              <a:endCxn id="47126" idx="2"/>
            </p:cNvCxnSpPr>
            <p:nvPr/>
          </p:nvCxnSpPr>
          <p:spPr bwMode="auto">
            <a:xfrm rot="10800000" flipH="1">
              <a:off x="431" y="2523"/>
              <a:ext cx="204" cy="734"/>
            </a:xfrm>
            <a:prstGeom prst="bentConnector4">
              <a:avLst>
                <a:gd name="adj1" fmla="val -35296"/>
                <a:gd name="adj2" fmla="val 6594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2" name="_s1032"/>
            <p:cNvCxnSpPr>
              <a:cxnSpLocks noChangeShapeType="1"/>
              <a:stCxn id="47126" idx="0"/>
              <a:endCxn id="47125" idx="1"/>
            </p:cNvCxnSpPr>
            <p:nvPr/>
          </p:nvCxnSpPr>
          <p:spPr bwMode="auto">
            <a:xfrm rot="5400000" flipV="1">
              <a:off x="998" y="1706"/>
              <a:ext cx="250" cy="975"/>
            </a:xfrm>
            <a:prstGeom prst="bentConnector4">
              <a:avLst>
                <a:gd name="adj1" fmla="val -126000"/>
                <a:gd name="adj2" fmla="val 69745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3" name="_s1033"/>
            <p:cNvCxnSpPr>
              <a:cxnSpLocks noChangeShapeType="1"/>
              <a:stCxn id="47125" idx="3"/>
              <a:endCxn id="47124" idx="1"/>
            </p:cNvCxnSpPr>
            <p:nvPr/>
          </p:nvCxnSpPr>
          <p:spPr bwMode="auto">
            <a:xfrm flipV="1">
              <a:off x="2381" y="2297"/>
              <a:ext cx="454" cy="22"/>
            </a:xfrm>
            <a:prstGeom prst="bentConnector3">
              <a:avLst>
                <a:gd name="adj1" fmla="val 1586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4" name="_s1034"/>
            <p:cNvCxnSpPr>
              <a:cxnSpLocks noChangeShapeType="1"/>
              <a:stCxn id="47124" idx="3"/>
              <a:endCxn id="47123" idx="1"/>
            </p:cNvCxnSpPr>
            <p:nvPr/>
          </p:nvCxnSpPr>
          <p:spPr bwMode="auto">
            <a:xfrm flipV="1">
              <a:off x="3606" y="2179"/>
              <a:ext cx="499" cy="118"/>
            </a:xfrm>
            <a:prstGeom prst="bentConnector3">
              <a:avLst>
                <a:gd name="adj1" fmla="val 1443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5" name="_s1035"/>
            <p:cNvCxnSpPr>
              <a:cxnSpLocks noChangeShapeType="1"/>
              <a:stCxn id="47123" idx="3"/>
              <a:endCxn id="47122" idx="3"/>
            </p:cNvCxnSpPr>
            <p:nvPr/>
          </p:nvCxnSpPr>
          <p:spPr bwMode="auto">
            <a:xfrm flipH="1" flipV="1">
              <a:off x="4967" y="1411"/>
              <a:ext cx="91" cy="768"/>
            </a:xfrm>
            <a:prstGeom prst="bentConnector3">
              <a:avLst>
                <a:gd name="adj1" fmla="val -7912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6" name="_s1036"/>
            <p:cNvCxnSpPr>
              <a:cxnSpLocks noChangeShapeType="1"/>
              <a:stCxn id="47122" idx="1"/>
              <a:endCxn id="47121" idx="3"/>
            </p:cNvCxnSpPr>
            <p:nvPr/>
          </p:nvCxnSpPr>
          <p:spPr bwMode="auto">
            <a:xfrm rot="10800000">
              <a:off x="3606" y="1389"/>
              <a:ext cx="363" cy="22"/>
            </a:xfrm>
            <a:prstGeom prst="bentConnector3">
              <a:avLst>
                <a:gd name="adj1" fmla="val 19833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7" name="_s1037"/>
            <p:cNvCxnSpPr>
              <a:cxnSpLocks noChangeShapeType="1"/>
              <a:stCxn id="47121" idx="1"/>
              <a:endCxn id="47120" idx="3"/>
            </p:cNvCxnSpPr>
            <p:nvPr/>
          </p:nvCxnSpPr>
          <p:spPr bwMode="auto">
            <a:xfrm rot="10800000">
              <a:off x="2336" y="1344"/>
              <a:ext cx="272" cy="45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7118" name="_s1038"/>
            <p:cNvCxnSpPr>
              <a:cxnSpLocks noChangeShapeType="1"/>
              <a:stCxn id="47120" idx="1"/>
              <a:endCxn id="47119" idx="0"/>
            </p:cNvCxnSpPr>
            <p:nvPr/>
          </p:nvCxnSpPr>
          <p:spPr bwMode="auto">
            <a:xfrm rot="10800000">
              <a:off x="681" y="1253"/>
              <a:ext cx="702" cy="91"/>
            </a:xfrm>
            <a:prstGeom prst="bentConnector4">
              <a:avLst>
                <a:gd name="adj1" fmla="val 10255"/>
                <a:gd name="adj2" fmla="val 25824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sp>
          <p:nvSpPr>
            <p:cNvPr id="47119" name="_s1039"/>
            <p:cNvSpPr>
              <a:spLocks noChangeArrowheads="1"/>
            </p:cNvSpPr>
            <p:nvPr/>
          </p:nvSpPr>
          <p:spPr bwMode="auto">
            <a:xfrm>
              <a:off x="249" y="125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b="1"/>
                <a:t>INÍCIO</a:t>
              </a:r>
            </a:p>
          </p:txBody>
        </p:sp>
        <p:sp>
          <p:nvSpPr>
            <p:cNvPr id="47120" name="_s1040"/>
            <p:cNvSpPr>
              <a:spLocks noChangeArrowheads="1"/>
            </p:cNvSpPr>
            <p:nvPr/>
          </p:nvSpPr>
          <p:spPr bwMode="auto">
            <a:xfrm>
              <a:off x="1383" y="1117"/>
              <a:ext cx="95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PROJETO É</a:t>
              </a:r>
            </a:p>
            <a:p>
              <a:pPr algn="ctr" eaLnBrk="1" hangingPunct="1"/>
              <a:r>
                <a:rPr lang="pt-BR" sz="1200" b="1"/>
                <a:t>APRESENTADO</a:t>
              </a:r>
            </a:p>
            <a:p>
              <a:pPr algn="ctr" eaLnBrk="1" hangingPunct="1"/>
              <a:r>
                <a:rPr lang="pt-BR" sz="1200" b="1"/>
                <a:t>À CÂMARA</a:t>
              </a:r>
            </a:p>
          </p:txBody>
        </p:sp>
        <p:sp>
          <p:nvSpPr>
            <p:cNvPr id="47121" name="_s1041"/>
            <p:cNvSpPr>
              <a:spLocks noChangeArrowheads="1"/>
            </p:cNvSpPr>
            <p:nvPr/>
          </p:nvSpPr>
          <p:spPr bwMode="auto">
            <a:xfrm>
              <a:off x="2608" y="1117"/>
              <a:ext cx="998" cy="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 dirty="0"/>
            </a:p>
            <a:p>
              <a:pPr algn="ctr" eaLnBrk="1" hangingPunct="1"/>
              <a:endParaRPr lang="pt-BR" sz="1200" dirty="0"/>
            </a:p>
            <a:p>
              <a:pPr algn="ctr" eaLnBrk="1" hangingPunct="1"/>
              <a:r>
                <a:rPr lang="pt-BR" sz="1200" b="1" dirty="0"/>
                <a:t>LEITURA EM</a:t>
              </a:r>
            </a:p>
            <a:p>
              <a:pPr algn="ctr" eaLnBrk="1" hangingPunct="1"/>
              <a:r>
                <a:rPr lang="pt-BR" sz="1200" b="1" dirty="0"/>
                <a:t> PLENÁRIO</a:t>
              </a:r>
            </a:p>
            <a:p>
              <a:pPr algn="ctr" eaLnBrk="1" hangingPunct="1"/>
              <a:endParaRPr lang="pt-BR" sz="1200" b="1" dirty="0"/>
            </a:p>
            <a:p>
              <a:pPr algn="ctr" eaLnBrk="1" hangingPunct="1"/>
              <a:endParaRPr lang="pt-BR" b="1" dirty="0"/>
            </a:p>
          </p:txBody>
        </p:sp>
        <p:sp>
          <p:nvSpPr>
            <p:cNvPr id="47122" name="_s1042"/>
            <p:cNvSpPr>
              <a:spLocks noChangeArrowheads="1"/>
            </p:cNvSpPr>
            <p:nvPr/>
          </p:nvSpPr>
          <p:spPr bwMode="auto">
            <a:xfrm>
              <a:off x="3969" y="1071"/>
              <a:ext cx="998" cy="6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/>
            </a:p>
            <a:p>
              <a:pPr algn="ctr" eaLnBrk="1" hangingPunct="1"/>
              <a:r>
                <a:rPr lang="pt-BR" sz="1200" b="1"/>
                <a:t>COMISSÕES </a:t>
              </a:r>
            </a:p>
            <a:p>
              <a:pPr algn="ctr" eaLnBrk="1" hangingPunct="1"/>
              <a:r>
                <a:rPr lang="pt-BR" sz="1200" b="1"/>
                <a:t>EXAMINAM E</a:t>
              </a:r>
            </a:p>
            <a:p>
              <a:pPr algn="ctr" eaLnBrk="1" hangingPunct="1"/>
              <a:r>
                <a:rPr lang="pt-BR" sz="1200" b="1"/>
                <a:t>EMITEM</a:t>
              </a:r>
            </a:p>
            <a:p>
              <a:pPr algn="ctr" eaLnBrk="1" hangingPunct="1"/>
              <a:r>
                <a:rPr lang="pt-BR" sz="1200" b="1"/>
                <a:t>PARECER</a:t>
              </a:r>
            </a:p>
            <a:p>
              <a:pPr algn="ctr" eaLnBrk="1" hangingPunct="1"/>
              <a:endParaRPr lang="pt-BR" sz="1200" b="1"/>
            </a:p>
          </p:txBody>
        </p:sp>
        <p:sp>
          <p:nvSpPr>
            <p:cNvPr id="47123" name="_s1043"/>
            <p:cNvSpPr>
              <a:spLocks noChangeArrowheads="1"/>
            </p:cNvSpPr>
            <p:nvPr/>
          </p:nvSpPr>
          <p:spPr bwMode="auto">
            <a:xfrm>
              <a:off x="4105" y="1888"/>
              <a:ext cx="953" cy="5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PLENÁRIO</a:t>
              </a:r>
            </a:p>
            <a:p>
              <a:pPr algn="ctr" eaLnBrk="1" hangingPunct="1"/>
              <a:r>
                <a:rPr lang="pt-BR" sz="1200" b="1"/>
                <a:t>DISCUTE</a:t>
              </a:r>
            </a:p>
            <a:p>
              <a:pPr algn="ctr" eaLnBrk="1" hangingPunct="1"/>
              <a:r>
                <a:rPr lang="pt-BR" sz="1200" b="1"/>
                <a:t>PROJETO</a:t>
              </a:r>
            </a:p>
          </p:txBody>
        </p:sp>
        <p:sp>
          <p:nvSpPr>
            <p:cNvPr id="47124" name="_s1044"/>
            <p:cNvSpPr>
              <a:spLocks noChangeArrowheads="1"/>
            </p:cNvSpPr>
            <p:nvPr/>
          </p:nvSpPr>
          <p:spPr bwMode="auto">
            <a:xfrm>
              <a:off x="2835" y="2024"/>
              <a:ext cx="771" cy="5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PLENÁRIO</a:t>
              </a:r>
            </a:p>
            <a:p>
              <a:pPr algn="ctr" eaLnBrk="1" hangingPunct="1"/>
              <a:r>
                <a:rPr lang="pt-BR" sz="1200" b="1"/>
                <a:t> APROVA</a:t>
              </a:r>
            </a:p>
            <a:p>
              <a:pPr algn="ctr" eaLnBrk="1" hangingPunct="1"/>
              <a:r>
                <a:rPr lang="pt-BR" sz="1200" b="1"/>
                <a:t>PROJETO</a:t>
              </a:r>
            </a:p>
          </p:txBody>
        </p:sp>
        <p:sp>
          <p:nvSpPr>
            <p:cNvPr id="47125" name="_s1045"/>
            <p:cNvSpPr>
              <a:spLocks noChangeArrowheads="1"/>
            </p:cNvSpPr>
            <p:nvPr/>
          </p:nvSpPr>
          <p:spPr bwMode="auto">
            <a:xfrm>
              <a:off x="1610" y="2024"/>
              <a:ext cx="771" cy="5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CÂMARA </a:t>
              </a:r>
            </a:p>
            <a:p>
              <a:pPr algn="ctr" eaLnBrk="1" hangingPunct="1"/>
              <a:r>
                <a:rPr lang="pt-BR" sz="1200" b="1"/>
                <a:t>ENVIA O </a:t>
              </a:r>
            </a:p>
            <a:p>
              <a:pPr algn="ctr" eaLnBrk="1" hangingPunct="1"/>
              <a:r>
                <a:rPr lang="pt-BR" sz="1200" b="1"/>
                <a:t>PROJETO A0</a:t>
              </a:r>
            </a:p>
            <a:p>
              <a:pPr algn="ctr" eaLnBrk="1" hangingPunct="1"/>
              <a:r>
                <a:rPr lang="pt-BR" sz="1200" b="1"/>
                <a:t>EXECUTIVO</a:t>
              </a:r>
            </a:p>
          </p:txBody>
        </p:sp>
        <p:sp>
          <p:nvSpPr>
            <p:cNvPr id="47126" name="_s1046"/>
            <p:cNvSpPr>
              <a:spLocks noChangeArrowheads="1"/>
            </p:cNvSpPr>
            <p:nvPr/>
          </p:nvSpPr>
          <p:spPr bwMode="auto">
            <a:xfrm>
              <a:off x="249" y="2069"/>
              <a:ext cx="771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NÃO</a:t>
              </a:r>
            </a:p>
            <a:p>
              <a:pPr algn="ctr" eaLnBrk="1" hangingPunct="1"/>
              <a:r>
                <a:rPr lang="pt-BR" sz="1200" b="1"/>
                <a:t>VETADO</a:t>
              </a:r>
            </a:p>
          </p:txBody>
        </p:sp>
        <p:sp>
          <p:nvSpPr>
            <p:cNvPr id="47127" name="_s1047"/>
            <p:cNvSpPr>
              <a:spLocks noChangeArrowheads="1"/>
            </p:cNvSpPr>
            <p:nvPr/>
          </p:nvSpPr>
          <p:spPr bwMode="auto">
            <a:xfrm>
              <a:off x="431" y="3022"/>
              <a:ext cx="862" cy="4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PROJETO</a:t>
              </a:r>
            </a:p>
            <a:p>
              <a:pPr algn="ctr" eaLnBrk="1" hangingPunct="1"/>
              <a:r>
                <a:rPr lang="pt-BR" sz="1200" b="1"/>
                <a:t>SANCIONADO</a:t>
              </a:r>
            </a:p>
          </p:txBody>
        </p:sp>
        <p:sp>
          <p:nvSpPr>
            <p:cNvPr id="47128" name="_s1048"/>
            <p:cNvSpPr>
              <a:spLocks noChangeArrowheads="1"/>
            </p:cNvSpPr>
            <p:nvPr/>
          </p:nvSpPr>
          <p:spPr bwMode="auto">
            <a:xfrm>
              <a:off x="1973" y="2976"/>
              <a:ext cx="907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PREFEITURA</a:t>
              </a:r>
            </a:p>
            <a:p>
              <a:pPr algn="ctr" eaLnBrk="1" hangingPunct="1"/>
              <a:r>
                <a:rPr lang="pt-BR" sz="1200" b="1"/>
                <a:t>NUMERA LEI</a:t>
              </a:r>
            </a:p>
          </p:txBody>
        </p:sp>
        <p:sp>
          <p:nvSpPr>
            <p:cNvPr id="47129" name="_s1049"/>
            <p:cNvSpPr>
              <a:spLocks noChangeArrowheads="1"/>
            </p:cNvSpPr>
            <p:nvPr/>
          </p:nvSpPr>
          <p:spPr bwMode="auto">
            <a:xfrm>
              <a:off x="3651" y="2659"/>
              <a:ext cx="907" cy="4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LEI É </a:t>
              </a:r>
            </a:p>
            <a:p>
              <a:pPr algn="ctr" eaLnBrk="1" hangingPunct="1"/>
              <a:r>
                <a:rPr lang="pt-BR" sz="1200" b="1"/>
                <a:t>PUBLICADA </a:t>
              </a:r>
            </a:p>
            <a:p>
              <a:pPr algn="ctr" eaLnBrk="1" hangingPunct="1"/>
              <a:r>
                <a:rPr lang="pt-BR" sz="1200" b="1"/>
                <a:t>PELO</a:t>
              </a:r>
            </a:p>
            <a:p>
              <a:pPr algn="ctr" eaLnBrk="1" hangingPunct="1"/>
              <a:r>
                <a:rPr lang="pt-BR" sz="1200" b="1"/>
                <a:t> EXECUTIVO</a:t>
              </a:r>
            </a:p>
          </p:txBody>
        </p:sp>
        <p:sp>
          <p:nvSpPr>
            <p:cNvPr id="47130" name="_s1050"/>
            <p:cNvSpPr>
              <a:spLocks noChangeArrowheads="1"/>
            </p:cNvSpPr>
            <p:nvPr/>
          </p:nvSpPr>
          <p:spPr bwMode="auto">
            <a:xfrm>
              <a:off x="4332" y="3249"/>
              <a:ext cx="907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b="1"/>
                <a:t>Vigência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8974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323528" y="1412776"/>
            <a:ext cx="8637588" cy="5214938"/>
            <a:chOff x="249" y="1071"/>
            <a:chExt cx="5441" cy="3285"/>
          </a:xfrm>
        </p:grpSpPr>
        <p:cxnSp>
          <p:nvCxnSpPr>
            <p:cNvPr id="48132" name="_s2052"/>
            <p:cNvCxnSpPr>
              <a:cxnSpLocks noChangeShapeType="1"/>
            </p:cNvCxnSpPr>
            <p:nvPr/>
          </p:nvCxnSpPr>
          <p:spPr bwMode="auto">
            <a:xfrm rot="10800000">
              <a:off x="2871" y="3314"/>
              <a:ext cx="827" cy="555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48135" name="_s2055"/>
            <p:cNvCxnSpPr>
              <a:cxnSpLocks noChangeShapeType="1"/>
              <a:stCxn id="48159" idx="1"/>
              <a:endCxn id="48155" idx="2"/>
            </p:cNvCxnSpPr>
            <p:nvPr/>
          </p:nvCxnSpPr>
          <p:spPr bwMode="auto">
            <a:xfrm rot="10800000" flipH="1">
              <a:off x="431" y="3492"/>
              <a:ext cx="431" cy="394"/>
            </a:xfrm>
            <a:prstGeom prst="bentConnector4">
              <a:avLst>
                <a:gd name="adj1" fmla="val -58472"/>
                <a:gd name="adj2" fmla="val 81727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36" name="_s2056"/>
            <p:cNvCxnSpPr>
              <a:cxnSpLocks noChangeShapeType="1"/>
              <a:stCxn id="48158" idx="1"/>
              <a:endCxn id="48157" idx="2"/>
            </p:cNvCxnSpPr>
            <p:nvPr/>
          </p:nvCxnSpPr>
          <p:spPr bwMode="auto">
            <a:xfrm rot="10800000" flipH="1">
              <a:off x="4691" y="3118"/>
              <a:ext cx="207" cy="810"/>
            </a:xfrm>
            <a:prstGeom prst="bentConnector4">
              <a:avLst>
                <a:gd name="adj1" fmla="val -69733"/>
                <a:gd name="adj2" fmla="val 58889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39" name="_s2059"/>
            <p:cNvCxnSpPr>
              <a:cxnSpLocks noChangeShapeType="1"/>
              <a:stCxn id="48155" idx="1"/>
              <a:endCxn id="48154" idx="2"/>
            </p:cNvCxnSpPr>
            <p:nvPr/>
          </p:nvCxnSpPr>
          <p:spPr bwMode="auto">
            <a:xfrm rot="10800000" flipH="1">
              <a:off x="431" y="2476"/>
              <a:ext cx="225" cy="781"/>
            </a:xfrm>
            <a:prstGeom prst="bentConnector4">
              <a:avLst>
                <a:gd name="adj1" fmla="val -32000"/>
                <a:gd name="adj2" fmla="val 65046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0" name="_s2060"/>
            <p:cNvCxnSpPr>
              <a:cxnSpLocks noChangeShapeType="1"/>
              <a:stCxn id="48154" idx="0"/>
              <a:endCxn id="48153" idx="1"/>
            </p:cNvCxnSpPr>
            <p:nvPr/>
          </p:nvCxnSpPr>
          <p:spPr bwMode="auto">
            <a:xfrm rot="5400000" flipV="1">
              <a:off x="984" y="1694"/>
              <a:ext cx="297" cy="954"/>
            </a:xfrm>
            <a:prstGeom prst="bentConnector4">
              <a:avLst>
                <a:gd name="adj1" fmla="val -24241"/>
                <a:gd name="adj2" fmla="val 70125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1" name="_s2061"/>
            <p:cNvCxnSpPr>
              <a:cxnSpLocks noChangeShapeType="1"/>
              <a:stCxn id="48153" idx="3"/>
              <a:endCxn id="48152" idx="1"/>
            </p:cNvCxnSpPr>
            <p:nvPr/>
          </p:nvCxnSpPr>
          <p:spPr bwMode="auto">
            <a:xfrm flipV="1">
              <a:off x="2381" y="2252"/>
              <a:ext cx="454" cy="67"/>
            </a:xfrm>
            <a:prstGeom prst="bentConnector3">
              <a:avLst>
                <a:gd name="adj1" fmla="val 1586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2" name="_s2062"/>
            <p:cNvCxnSpPr>
              <a:cxnSpLocks noChangeShapeType="1"/>
              <a:stCxn id="48152" idx="3"/>
              <a:endCxn id="48151" idx="1"/>
            </p:cNvCxnSpPr>
            <p:nvPr/>
          </p:nvCxnSpPr>
          <p:spPr bwMode="auto">
            <a:xfrm flipV="1">
              <a:off x="3606" y="2179"/>
              <a:ext cx="499" cy="73"/>
            </a:xfrm>
            <a:prstGeom prst="bentConnector3">
              <a:avLst>
                <a:gd name="adj1" fmla="val 1443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3" name="_s2063"/>
            <p:cNvCxnSpPr>
              <a:cxnSpLocks noChangeShapeType="1"/>
              <a:stCxn id="48151" idx="3"/>
              <a:endCxn id="48150" idx="3"/>
            </p:cNvCxnSpPr>
            <p:nvPr/>
          </p:nvCxnSpPr>
          <p:spPr bwMode="auto">
            <a:xfrm flipH="1" flipV="1">
              <a:off x="4967" y="1411"/>
              <a:ext cx="91" cy="768"/>
            </a:xfrm>
            <a:prstGeom prst="bentConnector3">
              <a:avLst>
                <a:gd name="adj1" fmla="val -7912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4" name="_s2064"/>
            <p:cNvCxnSpPr>
              <a:cxnSpLocks noChangeShapeType="1"/>
              <a:stCxn id="48150" idx="1"/>
              <a:endCxn id="48149" idx="3"/>
            </p:cNvCxnSpPr>
            <p:nvPr/>
          </p:nvCxnSpPr>
          <p:spPr bwMode="auto">
            <a:xfrm rot="10800000">
              <a:off x="3606" y="1389"/>
              <a:ext cx="363" cy="22"/>
            </a:xfrm>
            <a:prstGeom prst="bentConnector3">
              <a:avLst>
                <a:gd name="adj1" fmla="val 19833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5" name="_s2065"/>
            <p:cNvCxnSpPr>
              <a:cxnSpLocks noChangeShapeType="1"/>
              <a:stCxn id="48149" idx="1"/>
              <a:endCxn id="48148" idx="3"/>
            </p:cNvCxnSpPr>
            <p:nvPr/>
          </p:nvCxnSpPr>
          <p:spPr bwMode="auto">
            <a:xfrm rot="10800000">
              <a:off x="2336" y="1344"/>
              <a:ext cx="272" cy="45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8146" name="_s2066"/>
            <p:cNvCxnSpPr>
              <a:cxnSpLocks noChangeShapeType="1"/>
              <a:stCxn id="48148" idx="1"/>
              <a:endCxn id="48147" idx="0"/>
            </p:cNvCxnSpPr>
            <p:nvPr/>
          </p:nvCxnSpPr>
          <p:spPr bwMode="auto">
            <a:xfrm rot="10800000">
              <a:off x="681" y="1253"/>
              <a:ext cx="702" cy="91"/>
            </a:xfrm>
            <a:prstGeom prst="bentConnector4">
              <a:avLst>
                <a:gd name="adj1" fmla="val 10255"/>
                <a:gd name="adj2" fmla="val 25824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sp>
          <p:nvSpPr>
            <p:cNvPr id="48147" name="_s2067"/>
            <p:cNvSpPr>
              <a:spLocks noChangeArrowheads="1"/>
            </p:cNvSpPr>
            <p:nvPr/>
          </p:nvSpPr>
          <p:spPr bwMode="auto">
            <a:xfrm>
              <a:off x="249" y="125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800" b="1" dirty="0">
                  <a:latin typeface="Arial" charset="0"/>
                </a:rPr>
                <a:t>INÍCIO</a:t>
              </a:r>
            </a:p>
          </p:txBody>
        </p:sp>
        <p:sp>
          <p:nvSpPr>
            <p:cNvPr id="48148" name="_s2068"/>
            <p:cNvSpPr>
              <a:spLocks noChangeArrowheads="1"/>
            </p:cNvSpPr>
            <p:nvPr/>
          </p:nvSpPr>
          <p:spPr bwMode="auto">
            <a:xfrm>
              <a:off x="1383" y="1117"/>
              <a:ext cx="95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>
                  <a:latin typeface="Arial" charset="0"/>
                </a:rPr>
                <a:t>PROJETO É</a:t>
              </a: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APRESENTADO</a:t>
              </a: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À CÂMARA</a:t>
              </a:r>
            </a:p>
          </p:txBody>
        </p:sp>
        <p:sp>
          <p:nvSpPr>
            <p:cNvPr id="48149" name="_s2069"/>
            <p:cNvSpPr>
              <a:spLocks noChangeArrowheads="1"/>
            </p:cNvSpPr>
            <p:nvPr/>
          </p:nvSpPr>
          <p:spPr bwMode="auto">
            <a:xfrm>
              <a:off x="2608" y="1117"/>
              <a:ext cx="998" cy="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LEITURA EM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 PLENÁRIO</a:t>
              </a:r>
            </a:p>
            <a:p>
              <a:pPr algn="ctr" eaLnBrk="1" hangingPunct="1"/>
              <a:endParaRPr lang="pt-BR" sz="1800" b="1">
                <a:latin typeface="Arial" charset="0"/>
              </a:endParaRPr>
            </a:p>
          </p:txBody>
        </p:sp>
        <p:sp>
          <p:nvSpPr>
            <p:cNvPr id="48150" name="_s2070"/>
            <p:cNvSpPr>
              <a:spLocks noChangeArrowheads="1"/>
            </p:cNvSpPr>
            <p:nvPr/>
          </p:nvSpPr>
          <p:spPr bwMode="auto">
            <a:xfrm>
              <a:off x="3969" y="1071"/>
              <a:ext cx="998" cy="6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COMISSÕES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EXAMINAM 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EMITEM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PARECER</a:t>
              </a:r>
            </a:p>
            <a:p>
              <a:pPr algn="ctr" eaLnBrk="1" hangingPunct="1"/>
              <a:endParaRPr lang="pt-BR" sz="1200" b="1">
                <a:latin typeface="Arial" charset="0"/>
              </a:endParaRPr>
            </a:p>
          </p:txBody>
        </p:sp>
        <p:sp>
          <p:nvSpPr>
            <p:cNvPr id="48151" name="_s2071"/>
            <p:cNvSpPr>
              <a:spLocks noChangeArrowheads="1"/>
            </p:cNvSpPr>
            <p:nvPr/>
          </p:nvSpPr>
          <p:spPr bwMode="auto">
            <a:xfrm>
              <a:off x="4105" y="1888"/>
              <a:ext cx="953" cy="5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DISCUTE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48152" name="_s2072"/>
            <p:cNvSpPr>
              <a:spLocks noChangeArrowheads="1"/>
            </p:cNvSpPr>
            <p:nvPr/>
          </p:nvSpPr>
          <p:spPr bwMode="auto">
            <a:xfrm>
              <a:off x="2835" y="1979"/>
              <a:ext cx="771" cy="5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 PLENÁRIO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APROVA 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48153" name="_s2073"/>
            <p:cNvSpPr>
              <a:spLocks noChangeArrowheads="1"/>
            </p:cNvSpPr>
            <p:nvPr/>
          </p:nvSpPr>
          <p:spPr bwMode="auto">
            <a:xfrm>
              <a:off x="1610" y="2024"/>
              <a:ext cx="771" cy="5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CÂMARA </a:t>
              </a:r>
            </a:p>
            <a:p>
              <a:pPr algn="ctr" eaLnBrk="1" hangingPunct="1"/>
              <a:r>
                <a:rPr lang="pt-BR" sz="1200" b="1"/>
                <a:t>ENVIA O </a:t>
              </a:r>
            </a:p>
            <a:p>
              <a:pPr algn="ctr" eaLnBrk="1" hangingPunct="1"/>
              <a:r>
                <a:rPr lang="pt-BR" sz="1200" b="1"/>
                <a:t>PROJETO A0</a:t>
              </a:r>
            </a:p>
            <a:p>
              <a:pPr algn="ctr" eaLnBrk="1" hangingPunct="1"/>
              <a:r>
                <a:rPr lang="pt-BR" sz="1200" b="1"/>
                <a:t>EXECUTIVO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 </a:t>
              </a:r>
            </a:p>
          </p:txBody>
        </p:sp>
        <p:sp>
          <p:nvSpPr>
            <p:cNvPr id="48154" name="_s2074"/>
            <p:cNvSpPr>
              <a:spLocks noChangeArrowheads="1"/>
            </p:cNvSpPr>
            <p:nvPr/>
          </p:nvSpPr>
          <p:spPr bwMode="auto">
            <a:xfrm>
              <a:off x="270" y="2022"/>
              <a:ext cx="771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 b="1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VETADO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PELO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PREFEITO</a:t>
              </a:r>
            </a:p>
            <a:p>
              <a:pPr algn="ctr" eaLnBrk="1" hangingPunct="1"/>
              <a:endParaRPr lang="pt-BR" sz="1200" b="1">
                <a:latin typeface="Arial" charset="0"/>
              </a:endParaRPr>
            </a:p>
          </p:txBody>
        </p:sp>
        <p:sp>
          <p:nvSpPr>
            <p:cNvPr id="48155" name="_s2075"/>
            <p:cNvSpPr>
              <a:spLocks noChangeArrowheads="1"/>
            </p:cNvSpPr>
            <p:nvPr/>
          </p:nvSpPr>
          <p:spPr bwMode="auto">
            <a:xfrm>
              <a:off x="431" y="3022"/>
              <a:ext cx="862" cy="4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CÂMARA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APRECIA O</a:t>
              </a: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VETO</a:t>
              </a:r>
            </a:p>
          </p:txBody>
        </p:sp>
        <p:sp>
          <p:nvSpPr>
            <p:cNvPr id="48156" name="_s2076"/>
            <p:cNvSpPr>
              <a:spLocks noChangeArrowheads="1"/>
            </p:cNvSpPr>
            <p:nvPr/>
          </p:nvSpPr>
          <p:spPr bwMode="auto">
            <a:xfrm>
              <a:off x="1837" y="3051"/>
              <a:ext cx="1059" cy="5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>
                  <a:latin typeface="Arial" charset="0"/>
                </a:rPr>
                <a:t>PREFEITURA</a:t>
              </a:r>
            </a:p>
            <a:p>
              <a:pPr algn="ctr" eaLnBrk="1" hangingPunct="1"/>
              <a:r>
                <a:rPr lang="pt-BR" sz="1200" b="1" dirty="0" smtClean="0"/>
                <a:t>INFORMA </a:t>
              </a: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NÚMERO DA LEI</a:t>
              </a:r>
              <a:endParaRPr lang="pt-BR" sz="1200" b="1" dirty="0">
                <a:latin typeface="Arial" charset="0"/>
              </a:endParaRPr>
            </a:p>
          </p:txBody>
        </p:sp>
        <p:sp>
          <p:nvSpPr>
            <p:cNvPr id="48157" name="_s2077"/>
            <p:cNvSpPr>
              <a:spLocks noChangeArrowheads="1"/>
            </p:cNvSpPr>
            <p:nvPr/>
          </p:nvSpPr>
          <p:spPr bwMode="auto">
            <a:xfrm>
              <a:off x="4444" y="2830"/>
              <a:ext cx="907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>
                  <a:latin typeface="Arial" charset="0"/>
                </a:rPr>
                <a:t>LEI É </a:t>
              </a: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PUBLICADA  </a:t>
              </a:r>
            </a:p>
          </p:txBody>
        </p:sp>
        <p:sp>
          <p:nvSpPr>
            <p:cNvPr id="48158" name="_s2078"/>
            <p:cNvSpPr>
              <a:spLocks noChangeArrowheads="1"/>
            </p:cNvSpPr>
            <p:nvPr/>
          </p:nvSpPr>
          <p:spPr bwMode="auto">
            <a:xfrm>
              <a:off x="4691" y="3784"/>
              <a:ext cx="907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800" b="1" dirty="0">
                  <a:latin typeface="Arial" charset="0"/>
                </a:rPr>
                <a:t>Vigência</a:t>
              </a:r>
            </a:p>
          </p:txBody>
        </p:sp>
        <p:sp>
          <p:nvSpPr>
            <p:cNvPr id="48159" name="_s2079"/>
            <p:cNvSpPr>
              <a:spLocks noChangeArrowheads="1"/>
            </p:cNvSpPr>
            <p:nvPr/>
          </p:nvSpPr>
          <p:spPr bwMode="auto">
            <a:xfrm>
              <a:off x="431" y="3636"/>
              <a:ext cx="862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VETO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REJEITADO </a:t>
              </a:r>
            </a:p>
          </p:txBody>
        </p:sp>
        <p:sp>
          <p:nvSpPr>
            <p:cNvPr id="48161" name="_s2081"/>
            <p:cNvSpPr>
              <a:spLocks noChangeArrowheads="1"/>
            </p:cNvSpPr>
            <p:nvPr/>
          </p:nvSpPr>
          <p:spPr bwMode="auto">
            <a:xfrm>
              <a:off x="3094" y="3565"/>
              <a:ext cx="1192" cy="79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PRESIDENTE</a:t>
              </a:r>
            </a:p>
            <a:p>
              <a:pPr algn="ctr" eaLnBrk="1" hangingPunct="1"/>
              <a:endParaRPr lang="pt-BR" sz="1200" b="1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PROMULGA</a:t>
              </a:r>
            </a:p>
          </p:txBody>
        </p:sp>
        <p:sp>
          <p:nvSpPr>
            <p:cNvPr id="48162" name="_s2082"/>
            <p:cNvSpPr>
              <a:spLocks noChangeArrowheads="1"/>
            </p:cNvSpPr>
            <p:nvPr/>
          </p:nvSpPr>
          <p:spPr bwMode="auto">
            <a:xfrm>
              <a:off x="5463" y="4290"/>
              <a:ext cx="227" cy="3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800">
                <a:latin typeface="Arial" charset="0"/>
              </a:endParaRPr>
            </a:p>
          </p:txBody>
        </p:sp>
      </p:grpSp>
      <p:sp>
        <p:nvSpPr>
          <p:cNvPr id="48" name="_s2080"/>
          <p:cNvSpPr>
            <a:spLocks noChangeArrowheads="1"/>
          </p:cNvSpPr>
          <p:nvPr/>
        </p:nvSpPr>
        <p:spPr bwMode="auto">
          <a:xfrm>
            <a:off x="2504530" y="5772150"/>
            <a:ext cx="1395409" cy="60880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sz="1200" b="1" dirty="0" smtClean="0">
                <a:latin typeface="Arial" charset="0"/>
              </a:rPr>
              <a:t>PREFEITO </a:t>
            </a:r>
          </a:p>
          <a:p>
            <a:pPr algn="ctr" eaLnBrk="1" hangingPunct="1"/>
            <a:r>
              <a:rPr lang="pt-BR" sz="1200" b="1" dirty="0" smtClean="0">
                <a:latin typeface="Arial" charset="0"/>
              </a:rPr>
              <a:t>NÃO PROMULGA</a:t>
            </a:r>
            <a:endParaRPr lang="pt-BR" sz="1200" b="1" dirty="0">
              <a:latin typeface="Arial" charset="0"/>
            </a:endParaRPr>
          </a:p>
        </p:txBody>
      </p:sp>
      <p:cxnSp>
        <p:nvCxnSpPr>
          <p:cNvPr id="61" name="_s2053"/>
          <p:cNvCxnSpPr>
            <a:cxnSpLocks noChangeShapeType="1"/>
          </p:cNvCxnSpPr>
          <p:nvPr/>
        </p:nvCxnSpPr>
        <p:spPr bwMode="auto">
          <a:xfrm rot="10800000">
            <a:off x="3899939" y="5876929"/>
            <a:ext cx="969963" cy="5270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/>
          </a:ln>
        </p:spPr>
      </p:cxnSp>
      <p:cxnSp>
        <p:nvCxnSpPr>
          <p:cNvPr id="62" name="_s2064"/>
          <p:cNvCxnSpPr>
            <a:cxnSpLocks noChangeShapeType="1"/>
          </p:cNvCxnSpPr>
          <p:nvPr/>
        </p:nvCxnSpPr>
        <p:spPr bwMode="auto">
          <a:xfrm rot="10800000">
            <a:off x="1980878" y="5937649"/>
            <a:ext cx="576263" cy="34925"/>
          </a:xfrm>
          <a:prstGeom prst="bentConnector3">
            <a:avLst>
              <a:gd name="adj1" fmla="val 61982"/>
            </a:avLst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/>
          </a:ln>
        </p:spPr>
      </p:cxnSp>
      <p:cxnSp>
        <p:nvCxnSpPr>
          <p:cNvPr id="105" name="_s2066"/>
          <p:cNvCxnSpPr>
            <a:cxnSpLocks noChangeShapeType="1"/>
            <a:endCxn id="48161" idx="0"/>
          </p:cNvCxnSpPr>
          <p:nvPr/>
        </p:nvCxnSpPr>
        <p:spPr bwMode="auto">
          <a:xfrm rot="10800000" flipV="1">
            <a:off x="5786116" y="4603651"/>
            <a:ext cx="1196976" cy="768349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/>
          </a:ln>
        </p:spPr>
      </p:cxnSp>
    </p:spTree>
    <p:extLst>
      <p:ext uri="{BB962C8B-B14F-4D97-AF65-F5344CB8AC3E}">
        <p14:creationId xmlns="" xmlns:p14="http://schemas.microsoft.com/office/powerpoint/2010/main" val="3852381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0" y="1557338"/>
            <a:ext cx="9144000" cy="5300662"/>
            <a:chOff x="-195" y="1071"/>
            <a:chExt cx="5760" cy="3339"/>
          </a:xfrm>
        </p:grpSpPr>
        <p:cxnSp>
          <p:nvCxnSpPr>
            <p:cNvPr id="49156" name="_s3076"/>
            <p:cNvCxnSpPr>
              <a:cxnSpLocks noChangeShapeType="1"/>
              <a:stCxn id="49175" idx="2"/>
              <a:endCxn id="49176" idx="3"/>
            </p:cNvCxnSpPr>
            <p:nvPr/>
          </p:nvCxnSpPr>
          <p:spPr bwMode="auto">
            <a:xfrm rot="5400000">
              <a:off x="3589" y="2587"/>
              <a:ext cx="461" cy="154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57" name="_s3077"/>
            <p:cNvCxnSpPr>
              <a:cxnSpLocks noChangeShapeType="1"/>
              <a:stCxn id="49176" idx="1"/>
              <a:endCxn id="49174" idx="2"/>
            </p:cNvCxnSpPr>
            <p:nvPr/>
          </p:nvCxnSpPr>
          <p:spPr bwMode="auto">
            <a:xfrm rot="10800000" flipV="1">
              <a:off x="621" y="3589"/>
              <a:ext cx="1565" cy="310"/>
            </a:xfrm>
            <a:prstGeom prst="bentConnector4">
              <a:avLst>
                <a:gd name="adj1" fmla="val 4602"/>
                <a:gd name="adj2" fmla="val 146454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58" name="_s3078"/>
            <p:cNvCxnSpPr>
              <a:cxnSpLocks noChangeShapeType="1"/>
              <a:stCxn id="49174" idx="1"/>
              <a:endCxn id="49173" idx="2"/>
            </p:cNvCxnSpPr>
            <p:nvPr/>
          </p:nvCxnSpPr>
          <p:spPr bwMode="auto">
            <a:xfrm rot="10800000" flipH="1">
              <a:off x="190" y="2341"/>
              <a:ext cx="159" cy="1323"/>
            </a:xfrm>
            <a:prstGeom prst="bentConnector4">
              <a:avLst>
                <a:gd name="adj1" fmla="val -45282"/>
                <a:gd name="adj2" fmla="val 5888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59" name="_s3079"/>
            <p:cNvCxnSpPr>
              <a:cxnSpLocks noChangeShapeType="1"/>
              <a:stCxn id="49173" idx="0"/>
              <a:endCxn id="49172" idx="1"/>
            </p:cNvCxnSpPr>
            <p:nvPr/>
          </p:nvCxnSpPr>
          <p:spPr bwMode="auto">
            <a:xfrm rot="5400000" flipV="1">
              <a:off x="764" y="1472"/>
              <a:ext cx="432" cy="1261"/>
            </a:xfrm>
            <a:prstGeom prst="bentConnector4">
              <a:avLst>
                <a:gd name="adj1" fmla="val -16667"/>
                <a:gd name="adj2" fmla="val 65264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0" name="_s3080"/>
            <p:cNvCxnSpPr>
              <a:cxnSpLocks noChangeShapeType="1"/>
              <a:stCxn id="49172" idx="3"/>
              <a:endCxn id="49171" idx="1"/>
            </p:cNvCxnSpPr>
            <p:nvPr/>
          </p:nvCxnSpPr>
          <p:spPr bwMode="auto">
            <a:xfrm flipV="1">
              <a:off x="2381" y="2252"/>
              <a:ext cx="454" cy="67"/>
            </a:xfrm>
            <a:prstGeom prst="bentConnector3">
              <a:avLst>
                <a:gd name="adj1" fmla="val 1586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1" name="_s3081"/>
            <p:cNvCxnSpPr>
              <a:cxnSpLocks noChangeShapeType="1"/>
              <a:stCxn id="49171" idx="3"/>
              <a:endCxn id="49170" idx="1"/>
            </p:cNvCxnSpPr>
            <p:nvPr/>
          </p:nvCxnSpPr>
          <p:spPr bwMode="auto">
            <a:xfrm flipV="1">
              <a:off x="3606" y="2179"/>
              <a:ext cx="499" cy="73"/>
            </a:xfrm>
            <a:prstGeom prst="bentConnector3">
              <a:avLst>
                <a:gd name="adj1" fmla="val 1443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2" name="_s3082"/>
            <p:cNvCxnSpPr>
              <a:cxnSpLocks noChangeShapeType="1"/>
              <a:stCxn id="49170" idx="3"/>
              <a:endCxn id="49169" idx="3"/>
            </p:cNvCxnSpPr>
            <p:nvPr/>
          </p:nvCxnSpPr>
          <p:spPr bwMode="auto">
            <a:xfrm flipH="1" flipV="1">
              <a:off x="4967" y="1411"/>
              <a:ext cx="91" cy="768"/>
            </a:xfrm>
            <a:prstGeom prst="bentConnector3">
              <a:avLst>
                <a:gd name="adj1" fmla="val -7912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3" name="_s3083"/>
            <p:cNvCxnSpPr>
              <a:cxnSpLocks noChangeShapeType="1"/>
              <a:stCxn id="49169" idx="1"/>
              <a:endCxn id="49168" idx="3"/>
            </p:cNvCxnSpPr>
            <p:nvPr/>
          </p:nvCxnSpPr>
          <p:spPr bwMode="auto">
            <a:xfrm rot="10800000">
              <a:off x="3606" y="1389"/>
              <a:ext cx="363" cy="22"/>
            </a:xfrm>
            <a:prstGeom prst="bentConnector3">
              <a:avLst>
                <a:gd name="adj1" fmla="val 19833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4" name="_s3084"/>
            <p:cNvCxnSpPr>
              <a:cxnSpLocks noChangeShapeType="1"/>
              <a:stCxn id="49168" idx="1"/>
              <a:endCxn id="49167" idx="3"/>
            </p:cNvCxnSpPr>
            <p:nvPr/>
          </p:nvCxnSpPr>
          <p:spPr bwMode="auto">
            <a:xfrm rot="10800000">
              <a:off x="2336" y="1344"/>
              <a:ext cx="272" cy="45"/>
            </a:xfrm>
            <a:prstGeom prst="bentConnector3">
              <a:avLst>
                <a:gd name="adj1" fmla="val 26472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49165" name="_s3085"/>
            <p:cNvCxnSpPr>
              <a:cxnSpLocks noChangeShapeType="1"/>
              <a:stCxn id="49167" idx="1"/>
              <a:endCxn id="49166" idx="0"/>
            </p:cNvCxnSpPr>
            <p:nvPr/>
          </p:nvCxnSpPr>
          <p:spPr bwMode="auto">
            <a:xfrm rot="10800000">
              <a:off x="395" y="1252"/>
              <a:ext cx="988" cy="92"/>
            </a:xfrm>
            <a:prstGeom prst="bentConnector4">
              <a:avLst>
                <a:gd name="adj1" fmla="val 7287"/>
                <a:gd name="adj2" fmla="val 256523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sp>
          <p:nvSpPr>
            <p:cNvPr id="49166" name="_s3086"/>
            <p:cNvSpPr>
              <a:spLocks noChangeArrowheads="1"/>
            </p:cNvSpPr>
            <p:nvPr/>
          </p:nvSpPr>
          <p:spPr bwMode="auto">
            <a:xfrm>
              <a:off x="-37" y="125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800" b="1">
                  <a:latin typeface="Arial" charset="0"/>
                </a:rPr>
                <a:t>INÍCIO</a:t>
              </a:r>
            </a:p>
          </p:txBody>
        </p:sp>
        <p:sp>
          <p:nvSpPr>
            <p:cNvPr id="49167" name="_s3087"/>
            <p:cNvSpPr>
              <a:spLocks noChangeArrowheads="1"/>
            </p:cNvSpPr>
            <p:nvPr/>
          </p:nvSpPr>
          <p:spPr bwMode="auto">
            <a:xfrm>
              <a:off x="1383" y="1117"/>
              <a:ext cx="95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PROJETO É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APRESENTADO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À CÂMARA</a:t>
              </a:r>
            </a:p>
          </p:txBody>
        </p:sp>
        <p:sp>
          <p:nvSpPr>
            <p:cNvPr id="49168" name="_s3088"/>
            <p:cNvSpPr>
              <a:spLocks noChangeArrowheads="1"/>
            </p:cNvSpPr>
            <p:nvPr/>
          </p:nvSpPr>
          <p:spPr bwMode="auto">
            <a:xfrm>
              <a:off x="2608" y="1117"/>
              <a:ext cx="998" cy="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LEITURA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EM PLENÁRIO</a:t>
              </a:r>
            </a:p>
            <a:p>
              <a:pPr algn="ctr" eaLnBrk="1" hangingPunct="1"/>
              <a:endParaRPr lang="pt-BR" sz="1800" b="1">
                <a:latin typeface="Arial" charset="0"/>
              </a:endParaRPr>
            </a:p>
          </p:txBody>
        </p:sp>
        <p:sp>
          <p:nvSpPr>
            <p:cNvPr id="49169" name="_s3089"/>
            <p:cNvSpPr>
              <a:spLocks noChangeArrowheads="1"/>
            </p:cNvSpPr>
            <p:nvPr/>
          </p:nvSpPr>
          <p:spPr bwMode="auto">
            <a:xfrm>
              <a:off x="3969" y="1071"/>
              <a:ext cx="998" cy="6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COMISSÕES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EXAMINAM 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EMITEM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PARECER</a:t>
              </a:r>
            </a:p>
            <a:p>
              <a:pPr algn="ctr" eaLnBrk="1" hangingPunct="1"/>
              <a:endParaRPr lang="pt-BR" sz="1200" b="1">
                <a:latin typeface="Arial" charset="0"/>
              </a:endParaRPr>
            </a:p>
          </p:txBody>
        </p:sp>
        <p:sp>
          <p:nvSpPr>
            <p:cNvPr id="49170" name="_s3090"/>
            <p:cNvSpPr>
              <a:spLocks noChangeArrowheads="1"/>
            </p:cNvSpPr>
            <p:nvPr/>
          </p:nvSpPr>
          <p:spPr bwMode="auto">
            <a:xfrm>
              <a:off x="4105" y="1888"/>
              <a:ext cx="953" cy="5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DISCUTE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49171" name="_s3091"/>
            <p:cNvSpPr>
              <a:spLocks noChangeArrowheads="1"/>
            </p:cNvSpPr>
            <p:nvPr/>
          </p:nvSpPr>
          <p:spPr bwMode="auto">
            <a:xfrm>
              <a:off x="2835" y="1979"/>
              <a:ext cx="771" cy="5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APROVA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49172" name="_s3092"/>
            <p:cNvSpPr>
              <a:spLocks noChangeArrowheads="1"/>
            </p:cNvSpPr>
            <p:nvPr/>
          </p:nvSpPr>
          <p:spPr bwMode="auto">
            <a:xfrm>
              <a:off x="1610" y="2024"/>
              <a:ext cx="771" cy="5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/>
                <a:t>CÂMARA </a:t>
              </a:r>
            </a:p>
            <a:p>
              <a:pPr algn="ctr" eaLnBrk="1" hangingPunct="1"/>
              <a:r>
                <a:rPr lang="pt-BR" sz="1200" b="1"/>
                <a:t>ENVIA O </a:t>
              </a:r>
            </a:p>
            <a:p>
              <a:pPr algn="ctr" eaLnBrk="1" hangingPunct="1"/>
              <a:r>
                <a:rPr lang="pt-BR" sz="1200" b="1"/>
                <a:t>PROJETO A0</a:t>
              </a:r>
            </a:p>
            <a:p>
              <a:pPr algn="ctr" eaLnBrk="1" hangingPunct="1"/>
              <a:r>
                <a:rPr lang="pt-BR" sz="1200" b="1"/>
                <a:t>EXECUTIVO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 </a:t>
              </a:r>
            </a:p>
          </p:txBody>
        </p:sp>
        <p:sp>
          <p:nvSpPr>
            <p:cNvPr id="49173" name="_s3093"/>
            <p:cNvSpPr>
              <a:spLocks noChangeArrowheads="1"/>
            </p:cNvSpPr>
            <p:nvPr/>
          </p:nvSpPr>
          <p:spPr bwMode="auto">
            <a:xfrm>
              <a:off x="-37" y="1887"/>
              <a:ext cx="771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VETADO PELO 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PREFEITO</a:t>
              </a:r>
            </a:p>
          </p:txBody>
        </p:sp>
        <p:sp>
          <p:nvSpPr>
            <p:cNvPr id="49174" name="_s3094"/>
            <p:cNvSpPr>
              <a:spLocks noChangeArrowheads="1"/>
            </p:cNvSpPr>
            <p:nvPr/>
          </p:nvSpPr>
          <p:spPr bwMode="auto">
            <a:xfrm>
              <a:off x="190" y="3429"/>
              <a:ext cx="862" cy="4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CÂMARA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APRECIA 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VETO</a:t>
              </a:r>
            </a:p>
          </p:txBody>
        </p:sp>
        <p:sp>
          <p:nvSpPr>
            <p:cNvPr id="49175" name="_s3095"/>
            <p:cNvSpPr>
              <a:spLocks noChangeArrowheads="1"/>
            </p:cNvSpPr>
            <p:nvPr/>
          </p:nvSpPr>
          <p:spPr bwMode="auto">
            <a:xfrm>
              <a:off x="4137" y="2840"/>
              <a:ext cx="907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400" b="1" dirty="0" smtClean="0">
                  <a:latin typeface="Arial" charset="0"/>
                </a:rPr>
                <a:t>CÂMARA </a:t>
              </a:r>
              <a:endParaRPr lang="pt-BR" sz="1400" b="1" dirty="0">
                <a:latin typeface="Arial" charset="0"/>
              </a:endParaRPr>
            </a:p>
            <a:p>
              <a:pPr algn="ctr" eaLnBrk="1" hangingPunct="1"/>
              <a:r>
                <a:rPr lang="pt-BR" sz="1400" b="1" dirty="0" smtClean="0">
                  <a:latin typeface="Arial" charset="0"/>
                </a:rPr>
                <a:t>ARQUIVA</a:t>
              </a:r>
              <a:endParaRPr lang="pt-BR" sz="1400" b="1" dirty="0">
                <a:latin typeface="Arial" charset="0"/>
              </a:endParaRPr>
            </a:p>
          </p:txBody>
        </p:sp>
        <p:sp>
          <p:nvSpPr>
            <p:cNvPr id="49176" name="_s3096"/>
            <p:cNvSpPr>
              <a:spLocks noChangeArrowheads="1"/>
            </p:cNvSpPr>
            <p:nvPr/>
          </p:nvSpPr>
          <p:spPr bwMode="auto">
            <a:xfrm>
              <a:off x="2186" y="3339"/>
              <a:ext cx="862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VETO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MANTIDO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818678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1027"/>
          <p:cNvGrpSpPr>
            <a:grpSpLocks/>
          </p:cNvGrpSpPr>
          <p:nvPr/>
        </p:nvGrpSpPr>
        <p:grpSpPr bwMode="auto">
          <a:xfrm>
            <a:off x="467544" y="1628800"/>
            <a:ext cx="7993136" cy="4608513"/>
            <a:chOff x="249" y="1026"/>
            <a:chExt cx="4718" cy="2903"/>
          </a:xfrm>
        </p:grpSpPr>
        <p:cxnSp>
          <p:nvCxnSpPr>
            <p:cNvPr id="50180" name="_s4101"/>
            <p:cNvCxnSpPr>
              <a:cxnSpLocks noChangeShapeType="1"/>
              <a:stCxn id="50192" idx="1"/>
              <a:endCxn id="50191" idx="1"/>
            </p:cNvCxnSpPr>
            <p:nvPr/>
          </p:nvCxnSpPr>
          <p:spPr bwMode="auto">
            <a:xfrm rot="10800000">
              <a:off x="476" y="2161"/>
              <a:ext cx="363" cy="1473"/>
            </a:xfrm>
            <a:prstGeom prst="bentConnector3">
              <a:avLst>
                <a:gd name="adj1" fmla="val 199444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0181" name="_s4102"/>
            <p:cNvCxnSpPr>
              <a:cxnSpLocks noChangeShapeType="1"/>
              <a:stCxn id="50191" idx="3"/>
              <a:endCxn id="50190" idx="1"/>
            </p:cNvCxnSpPr>
            <p:nvPr/>
          </p:nvCxnSpPr>
          <p:spPr bwMode="auto">
            <a:xfrm>
              <a:off x="1247" y="2161"/>
              <a:ext cx="635" cy="426"/>
            </a:xfrm>
            <a:prstGeom prst="bentConnector3">
              <a:avLst>
                <a:gd name="adj1" fmla="val 11338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0182" name="_s4103"/>
            <p:cNvCxnSpPr>
              <a:cxnSpLocks noChangeShapeType="1"/>
              <a:stCxn id="50190" idx="3"/>
              <a:endCxn id="50189" idx="3"/>
            </p:cNvCxnSpPr>
            <p:nvPr/>
          </p:nvCxnSpPr>
          <p:spPr bwMode="auto">
            <a:xfrm flipV="1">
              <a:off x="2835" y="2545"/>
              <a:ext cx="1723" cy="42"/>
            </a:xfrm>
            <a:prstGeom prst="bentConnector5">
              <a:avLst>
                <a:gd name="adj1" fmla="val 4181"/>
                <a:gd name="adj2" fmla="val -1052380"/>
                <a:gd name="adj3" fmla="val 108356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0183" name="_s4104"/>
            <p:cNvCxnSpPr>
              <a:cxnSpLocks noChangeShapeType="1"/>
              <a:stCxn id="50189" idx="1"/>
              <a:endCxn id="50188" idx="3"/>
            </p:cNvCxnSpPr>
            <p:nvPr/>
          </p:nvCxnSpPr>
          <p:spPr bwMode="auto">
            <a:xfrm rot="10800000" flipH="1">
              <a:off x="3560" y="1298"/>
              <a:ext cx="1407" cy="1247"/>
            </a:xfrm>
            <a:prstGeom prst="bentConnector5">
              <a:avLst>
                <a:gd name="adj1" fmla="val -5116"/>
                <a:gd name="adj2" fmla="val 52685"/>
                <a:gd name="adj3" fmla="val 110236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0184" name="_s4105"/>
            <p:cNvCxnSpPr>
              <a:cxnSpLocks noChangeShapeType="1"/>
              <a:stCxn id="50188" idx="1"/>
              <a:endCxn id="50187" idx="3"/>
            </p:cNvCxnSpPr>
            <p:nvPr/>
          </p:nvCxnSpPr>
          <p:spPr bwMode="auto">
            <a:xfrm rot="10800000">
              <a:off x="3198" y="1298"/>
              <a:ext cx="77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50185" name="_s4106"/>
            <p:cNvCxnSpPr>
              <a:cxnSpLocks noChangeShapeType="1"/>
              <a:stCxn id="50187" idx="1"/>
              <a:endCxn id="50186" idx="0"/>
            </p:cNvCxnSpPr>
            <p:nvPr/>
          </p:nvCxnSpPr>
          <p:spPr bwMode="auto">
            <a:xfrm rot="10800000">
              <a:off x="681" y="1117"/>
              <a:ext cx="1564" cy="181"/>
            </a:xfrm>
            <a:prstGeom prst="bentConnector4">
              <a:avLst>
                <a:gd name="adj1" fmla="val 4602"/>
                <a:gd name="adj2" fmla="val 17956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sp>
          <p:nvSpPr>
            <p:cNvPr id="50186" name="_s4107"/>
            <p:cNvSpPr>
              <a:spLocks noChangeArrowheads="1"/>
            </p:cNvSpPr>
            <p:nvPr/>
          </p:nvSpPr>
          <p:spPr bwMode="auto">
            <a:xfrm>
              <a:off x="249" y="11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800" b="1">
                  <a:latin typeface="Arial" charset="0"/>
                </a:rPr>
                <a:t>INÍCIO</a:t>
              </a:r>
            </a:p>
          </p:txBody>
        </p:sp>
        <p:sp>
          <p:nvSpPr>
            <p:cNvPr id="50187" name="_s4108"/>
            <p:cNvSpPr>
              <a:spLocks noChangeArrowheads="1"/>
            </p:cNvSpPr>
            <p:nvPr/>
          </p:nvSpPr>
          <p:spPr bwMode="auto">
            <a:xfrm>
              <a:off x="2245" y="1071"/>
              <a:ext cx="95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PROJETO É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APRESENTADO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À CÂMARA</a:t>
              </a:r>
            </a:p>
          </p:txBody>
        </p:sp>
        <p:sp>
          <p:nvSpPr>
            <p:cNvPr id="50188" name="_s4109"/>
            <p:cNvSpPr>
              <a:spLocks noChangeArrowheads="1"/>
            </p:cNvSpPr>
            <p:nvPr/>
          </p:nvSpPr>
          <p:spPr bwMode="auto">
            <a:xfrm>
              <a:off x="3969" y="1026"/>
              <a:ext cx="998" cy="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LEITURA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 EM PLENÁRIO</a:t>
              </a:r>
            </a:p>
            <a:p>
              <a:pPr algn="ctr" eaLnBrk="1" hangingPunct="1"/>
              <a:endParaRPr lang="pt-BR" sz="1800" b="1">
                <a:latin typeface="Arial" charset="0"/>
              </a:endParaRPr>
            </a:p>
          </p:txBody>
        </p:sp>
        <p:sp>
          <p:nvSpPr>
            <p:cNvPr id="50189" name="_s4110"/>
            <p:cNvSpPr>
              <a:spLocks noChangeArrowheads="1"/>
            </p:cNvSpPr>
            <p:nvPr/>
          </p:nvSpPr>
          <p:spPr bwMode="auto">
            <a:xfrm>
              <a:off x="3560" y="2205"/>
              <a:ext cx="998" cy="6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COMISSÃO (ÕES) 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EXAMINA(M) </a:t>
              </a:r>
              <a:r>
                <a:rPr lang="pt-BR" sz="1200" b="1" dirty="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EMITE(M)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PARECER</a:t>
              </a:r>
            </a:p>
            <a:p>
              <a:pPr algn="ctr" eaLnBrk="1" hangingPunct="1"/>
              <a:endParaRPr lang="pt-BR" sz="1200" b="1" dirty="0">
                <a:latin typeface="Arial" charset="0"/>
              </a:endParaRPr>
            </a:p>
          </p:txBody>
        </p:sp>
        <p:sp>
          <p:nvSpPr>
            <p:cNvPr id="50190" name="_s4111"/>
            <p:cNvSpPr>
              <a:spLocks noChangeArrowheads="1"/>
            </p:cNvSpPr>
            <p:nvPr/>
          </p:nvSpPr>
          <p:spPr bwMode="auto">
            <a:xfrm>
              <a:off x="1882" y="2296"/>
              <a:ext cx="953" cy="5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DISCUTE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50191" name="_s4112"/>
            <p:cNvSpPr>
              <a:spLocks noChangeArrowheads="1"/>
            </p:cNvSpPr>
            <p:nvPr/>
          </p:nvSpPr>
          <p:spPr bwMode="auto">
            <a:xfrm>
              <a:off x="476" y="1888"/>
              <a:ext cx="771" cy="5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NÂO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APROVA</a:t>
              </a:r>
            </a:p>
          </p:txBody>
        </p:sp>
        <p:sp>
          <p:nvSpPr>
            <p:cNvPr id="50192" name="_s4113"/>
            <p:cNvSpPr>
              <a:spLocks noChangeArrowheads="1"/>
            </p:cNvSpPr>
            <p:nvPr/>
          </p:nvSpPr>
          <p:spPr bwMode="auto">
            <a:xfrm>
              <a:off x="839" y="3339"/>
              <a:ext cx="771" cy="5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CÂMARA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ARQUIVA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21586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/>
          <a:lstStyle/>
          <a:p>
            <a:r>
              <a:rPr lang="pt-BR" b="1" dirty="0" smtClean="0"/>
              <a:t> COMPROMISSO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pt-BR" sz="2800" b="1" i="1" dirty="0" smtClean="0"/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“Prometo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cumprir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Constituição da República,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Constituição do Estado de Minas Gerais,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 Lei Orgânica do Município de Juiz de Fora e o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Regimento Interno da Câmara Municipal,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observar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as leis,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desempenhar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com retidão o mandato que me foi confiado e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trabalhar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pelo progresso do Município e pelo bem-estar do povo.”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FontTx/>
              <a:buNone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351782"/>
            <a:ext cx="91440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Georgia" pitchFamily="18" charset="0"/>
              </a:rPr>
              <a:t>Diagrama Simplificado de Tramitação de </a:t>
            </a:r>
            <a:r>
              <a:rPr lang="pt-BR" sz="3200" b="1" dirty="0" smtClean="0">
                <a:solidFill>
                  <a:schemeClr val="tx2"/>
                </a:solidFill>
                <a:latin typeface="Georgia" pitchFamily="18" charset="0"/>
              </a:rPr>
              <a:t>Resolução/Decreto Legislativo/Emenda à LOM</a:t>
            </a:r>
            <a:endParaRPr lang="pt-BR" sz="3200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265572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1027"/>
          <p:cNvGrpSpPr>
            <a:grpSpLocks/>
          </p:cNvGrpSpPr>
          <p:nvPr/>
        </p:nvGrpSpPr>
        <p:grpSpPr bwMode="auto">
          <a:xfrm>
            <a:off x="0" y="1628800"/>
            <a:ext cx="8320087" cy="4608513"/>
            <a:chOff x="249" y="1026"/>
            <a:chExt cx="4718" cy="2903"/>
          </a:xfrm>
        </p:grpSpPr>
        <p:cxnSp>
          <p:nvCxnSpPr>
            <p:cNvPr id="51206" name="_s4100"/>
            <p:cNvCxnSpPr>
              <a:cxnSpLocks noChangeShapeType="1"/>
              <a:stCxn id="51220" idx="1"/>
              <a:endCxn id="51219" idx="2"/>
            </p:cNvCxnSpPr>
            <p:nvPr/>
          </p:nvCxnSpPr>
          <p:spPr bwMode="auto">
            <a:xfrm rot="10800000" flipV="1">
              <a:off x="1387" y="3447"/>
              <a:ext cx="2173" cy="482"/>
            </a:xfrm>
            <a:prstGeom prst="bentConnector4">
              <a:avLst>
                <a:gd name="adj1" fmla="val 37389"/>
                <a:gd name="adj2" fmla="val 129847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1207" name="_s4101"/>
            <p:cNvCxnSpPr>
              <a:cxnSpLocks noChangeShapeType="1"/>
              <a:stCxn id="51219" idx="1"/>
              <a:endCxn id="51218" idx="1"/>
            </p:cNvCxnSpPr>
            <p:nvPr/>
          </p:nvCxnSpPr>
          <p:spPr bwMode="auto">
            <a:xfrm rot="10800000">
              <a:off x="476" y="2161"/>
              <a:ext cx="363" cy="1474"/>
            </a:xfrm>
            <a:prstGeom prst="bentConnector3">
              <a:avLst>
                <a:gd name="adj1" fmla="val 139671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1208" name="_s4102"/>
            <p:cNvCxnSpPr>
              <a:cxnSpLocks noChangeShapeType="1"/>
              <a:stCxn id="51218" idx="3"/>
              <a:endCxn id="51217" idx="1"/>
            </p:cNvCxnSpPr>
            <p:nvPr/>
          </p:nvCxnSpPr>
          <p:spPr bwMode="auto">
            <a:xfrm>
              <a:off x="1247" y="2161"/>
              <a:ext cx="635" cy="426"/>
            </a:xfrm>
            <a:prstGeom prst="bentConnector3">
              <a:avLst>
                <a:gd name="adj1" fmla="val 11338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1209" name="_s4103"/>
            <p:cNvCxnSpPr>
              <a:cxnSpLocks noChangeShapeType="1"/>
              <a:stCxn id="51217" idx="3"/>
              <a:endCxn id="51216" idx="3"/>
            </p:cNvCxnSpPr>
            <p:nvPr/>
          </p:nvCxnSpPr>
          <p:spPr bwMode="auto">
            <a:xfrm flipV="1">
              <a:off x="2835" y="2545"/>
              <a:ext cx="1723" cy="42"/>
            </a:xfrm>
            <a:prstGeom prst="bentConnector5">
              <a:avLst>
                <a:gd name="adj1" fmla="val 4181"/>
                <a:gd name="adj2" fmla="val -1052380"/>
                <a:gd name="adj3" fmla="val 108356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1210" name="_s4104"/>
            <p:cNvCxnSpPr>
              <a:cxnSpLocks noChangeShapeType="1"/>
              <a:stCxn id="51216" idx="1"/>
              <a:endCxn id="51215" idx="3"/>
            </p:cNvCxnSpPr>
            <p:nvPr/>
          </p:nvCxnSpPr>
          <p:spPr bwMode="auto">
            <a:xfrm rot="10800000" flipH="1">
              <a:off x="3560" y="1298"/>
              <a:ext cx="1407" cy="1247"/>
            </a:xfrm>
            <a:prstGeom prst="bentConnector5">
              <a:avLst>
                <a:gd name="adj1" fmla="val -5116"/>
                <a:gd name="adj2" fmla="val 52685"/>
                <a:gd name="adj3" fmla="val 110236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cxnSp>
          <p:nvCxnSpPr>
            <p:cNvPr id="51211" name="_s4105"/>
            <p:cNvCxnSpPr>
              <a:cxnSpLocks noChangeShapeType="1"/>
              <a:stCxn id="51215" idx="1"/>
              <a:endCxn id="51214" idx="3"/>
            </p:cNvCxnSpPr>
            <p:nvPr/>
          </p:nvCxnSpPr>
          <p:spPr bwMode="auto">
            <a:xfrm rot="10800000">
              <a:off x="3198" y="1298"/>
              <a:ext cx="771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51212" name="_s4106"/>
            <p:cNvCxnSpPr>
              <a:cxnSpLocks noChangeShapeType="1"/>
              <a:stCxn id="51214" idx="1"/>
              <a:endCxn id="51213" idx="0"/>
            </p:cNvCxnSpPr>
            <p:nvPr/>
          </p:nvCxnSpPr>
          <p:spPr bwMode="auto">
            <a:xfrm rot="10800000">
              <a:off x="681" y="1117"/>
              <a:ext cx="1564" cy="181"/>
            </a:xfrm>
            <a:prstGeom prst="bentConnector4">
              <a:avLst>
                <a:gd name="adj1" fmla="val 4602"/>
                <a:gd name="adj2" fmla="val 179560"/>
              </a:avLst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/>
            </a:ln>
          </p:spPr>
        </p:cxnSp>
        <p:sp>
          <p:nvSpPr>
            <p:cNvPr id="51213" name="_s4107"/>
            <p:cNvSpPr>
              <a:spLocks noChangeArrowheads="1"/>
            </p:cNvSpPr>
            <p:nvPr/>
          </p:nvSpPr>
          <p:spPr bwMode="auto">
            <a:xfrm>
              <a:off x="249" y="111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800" b="1">
                  <a:latin typeface="Arial" charset="0"/>
                </a:rPr>
                <a:t>INÍCIO</a:t>
              </a:r>
            </a:p>
          </p:txBody>
        </p:sp>
        <p:sp>
          <p:nvSpPr>
            <p:cNvPr id="51214" name="_s4108"/>
            <p:cNvSpPr>
              <a:spLocks noChangeArrowheads="1"/>
            </p:cNvSpPr>
            <p:nvPr/>
          </p:nvSpPr>
          <p:spPr bwMode="auto">
            <a:xfrm>
              <a:off x="2245" y="1071"/>
              <a:ext cx="953" cy="45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PROJETO É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APRESENTADO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À CÂMARA</a:t>
              </a:r>
            </a:p>
          </p:txBody>
        </p:sp>
        <p:sp>
          <p:nvSpPr>
            <p:cNvPr id="51215" name="_s4109"/>
            <p:cNvSpPr>
              <a:spLocks noChangeArrowheads="1"/>
            </p:cNvSpPr>
            <p:nvPr/>
          </p:nvSpPr>
          <p:spPr bwMode="auto">
            <a:xfrm>
              <a:off x="3969" y="1026"/>
              <a:ext cx="998" cy="54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endParaRPr lang="pt-BR" sz="1200">
                <a:latin typeface="Arial" charset="0"/>
              </a:endParaRP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LEITURA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 EM PLENÁRIO</a:t>
              </a:r>
            </a:p>
            <a:p>
              <a:pPr algn="ctr" eaLnBrk="1" hangingPunct="1"/>
              <a:endParaRPr lang="pt-BR" sz="1800" b="1">
                <a:latin typeface="Arial" charset="0"/>
              </a:endParaRPr>
            </a:p>
          </p:txBody>
        </p:sp>
        <p:sp>
          <p:nvSpPr>
            <p:cNvPr id="51216" name="_s4110"/>
            <p:cNvSpPr>
              <a:spLocks noChangeArrowheads="1"/>
            </p:cNvSpPr>
            <p:nvPr/>
          </p:nvSpPr>
          <p:spPr bwMode="auto">
            <a:xfrm>
              <a:off x="3560" y="2205"/>
              <a:ext cx="998" cy="68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pt-BR" sz="1200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COMISSÃO (ÕES) 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EXAMINA(M) </a:t>
              </a:r>
              <a:r>
                <a:rPr lang="pt-BR" sz="1200" b="1" dirty="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EMITE(M)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>
                  <a:latin typeface="Arial" charset="0"/>
                </a:rPr>
                <a:t>PARECER</a:t>
              </a:r>
            </a:p>
            <a:p>
              <a:pPr algn="ctr" eaLnBrk="1" hangingPunct="1"/>
              <a:endParaRPr lang="pt-BR" sz="1200" b="1" dirty="0">
                <a:latin typeface="Arial" charset="0"/>
              </a:endParaRPr>
            </a:p>
          </p:txBody>
        </p:sp>
        <p:sp>
          <p:nvSpPr>
            <p:cNvPr id="51217" name="_s4111"/>
            <p:cNvSpPr>
              <a:spLocks noChangeArrowheads="1"/>
            </p:cNvSpPr>
            <p:nvPr/>
          </p:nvSpPr>
          <p:spPr bwMode="auto">
            <a:xfrm>
              <a:off x="1882" y="2296"/>
              <a:ext cx="953" cy="58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DISCUTE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PROJETO</a:t>
              </a:r>
            </a:p>
          </p:txBody>
        </p:sp>
        <p:sp>
          <p:nvSpPr>
            <p:cNvPr id="51218" name="_s4112"/>
            <p:cNvSpPr>
              <a:spLocks noChangeArrowheads="1"/>
            </p:cNvSpPr>
            <p:nvPr/>
          </p:nvSpPr>
          <p:spPr bwMode="auto">
            <a:xfrm>
              <a:off x="476" y="1888"/>
              <a:ext cx="771" cy="54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>
                  <a:latin typeface="Arial" charset="0"/>
                </a:rPr>
                <a:t>PLENÁRIO</a:t>
              </a:r>
            </a:p>
            <a:p>
              <a:pPr algn="ctr" eaLnBrk="1" hangingPunct="1"/>
              <a:r>
                <a:rPr lang="pt-BR" sz="1200" b="1">
                  <a:latin typeface="Arial" charset="0"/>
                </a:rPr>
                <a:t>APROVA</a:t>
              </a:r>
            </a:p>
          </p:txBody>
        </p:sp>
        <p:sp>
          <p:nvSpPr>
            <p:cNvPr id="51219" name="_s4113"/>
            <p:cNvSpPr>
              <a:spLocks noChangeArrowheads="1"/>
            </p:cNvSpPr>
            <p:nvPr/>
          </p:nvSpPr>
          <p:spPr bwMode="auto">
            <a:xfrm>
              <a:off x="839" y="3339"/>
              <a:ext cx="1096" cy="5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>
                  <a:latin typeface="Arial" charset="0"/>
                </a:rPr>
                <a:t>MESA </a:t>
              </a:r>
              <a:r>
                <a:rPr lang="pt-BR" sz="1200" b="1" dirty="0" smtClean="0">
                  <a:latin typeface="Arial" charset="0"/>
                </a:rPr>
                <a:t>PROMULGA </a:t>
              </a: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E NUMERA</a:t>
              </a:r>
              <a:endParaRPr lang="pt-BR" sz="1200" b="1" dirty="0">
                <a:latin typeface="Arial" charset="0"/>
              </a:endParaRPr>
            </a:p>
          </p:txBody>
        </p:sp>
        <p:sp>
          <p:nvSpPr>
            <p:cNvPr id="51220" name="_s4114"/>
            <p:cNvSpPr>
              <a:spLocks noChangeArrowheads="1"/>
            </p:cNvSpPr>
            <p:nvPr/>
          </p:nvSpPr>
          <p:spPr bwMode="auto">
            <a:xfrm>
              <a:off x="3560" y="3203"/>
              <a:ext cx="907" cy="4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CÂMARA</a:t>
              </a:r>
              <a:endParaRPr lang="pt-BR" sz="1200" b="1" dirty="0">
                <a:latin typeface="Arial" charset="0"/>
              </a:endParaRPr>
            </a:p>
            <a:p>
              <a:pPr algn="ctr" eaLnBrk="1" hangingPunct="1"/>
              <a:r>
                <a:rPr lang="pt-BR" sz="1200" b="1" dirty="0" smtClean="0">
                  <a:latin typeface="Arial" charset="0"/>
                </a:rPr>
                <a:t>PUBLICA</a:t>
              </a:r>
              <a:endParaRPr lang="pt-BR" sz="1200" b="1" dirty="0">
                <a:latin typeface="Arial" charset="0"/>
              </a:endParaRPr>
            </a:p>
          </p:txBody>
        </p:sp>
      </p:grpSp>
      <p:cxnSp>
        <p:nvCxnSpPr>
          <p:cNvPr id="51204" name="_s4105"/>
          <p:cNvCxnSpPr>
            <a:cxnSpLocks noChangeShapeType="1"/>
          </p:cNvCxnSpPr>
          <p:nvPr/>
        </p:nvCxnSpPr>
        <p:spPr bwMode="auto">
          <a:xfrm rot="10800000">
            <a:off x="7438348" y="5329288"/>
            <a:ext cx="1223962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51205" name="_s4112"/>
          <p:cNvSpPr>
            <a:spLocks noChangeArrowheads="1"/>
          </p:cNvSpPr>
          <p:nvPr/>
        </p:nvSpPr>
        <p:spPr bwMode="auto">
          <a:xfrm>
            <a:off x="7956376" y="5084788"/>
            <a:ext cx="1000125" cy="865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sz="1200" b="1">
                <a:latin typeface="Arial" charset="0"/>
              </a:rPr>
              <a:t>VIGÊNCIA</a:t>
            </a:r>
          </a:p>
        </p:txBody>
      </p:sp>
    </p:spTree>
    <p:extLst>
      <p:ext uri="{BB962C8B-B14F-4D97-AF65-F5344CB8AC3E}">
        <p14:creationId xmlns="" xmlns:p14="http://schemas.microsoft.com/office/powerpoint/2010/main" val="2247293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1857364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tx2"/>
              </a:buClr>
            </a:pPr>
            <a:endParaRPr lang="pt-BR" sz="3200" b="1" dirty="0">
              <a:latin typeface="+mj-lt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 intensidade, alcance e resultado das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funções da Câmara Municipal 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comprovam sua importância e dos seus Vereadores,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que as executam,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no âmbito de sua atuação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7901" y="864958"/>
            <a:ext cx="549532" cy="673242"/>
          </a:xfrm>
          <a:prstGeom prst="rect">
            <a:avLst/>
          </a:prstGeom>
        </p:spPr>
      </p:pic>
      <p:pic>
        <p:nvPicPr>
          <p:cNvPr id="8" name="Imagem 7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42823"/>
            <a:ext cx="3456384" cy="1142584"/>
          </a:xfrm>
          <a:prstGeom prst="rect">
            <a:avLst/>
          </a:prstGeom>
        </p:spPr>
      </p:pic>
      <p:pic>
        <p:nvPicPr>
          <p:cNvPr id="9" name="Imagem 8" descr="08.jpg"/>
          <p:cNvPicPr>
            <a:picLocks noChangeAspect="1"/>
          </p:cNvPicPr>
          <p:nvPr/>
        </p:nvPicPr>
        <p:blipFill>
          <a:blip r:embed="rId6" cstate="print">
            <a:lum contrast="-28000"/>
          </a:blip>
          <a:stretch>
            <a:fillRect/>
          </a:stretch>
        </p:blipFill>
        <p:spPr>
          <a:xfrm>
            <a:off x="5148064" y="186858"/>
            <a:ext cx="3672408" cy="1014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0423278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idx="1"/>
          </p:nvPr>
        </p:nvSpPr>
        <p:spPr>
          <a:xfrm>
            <a:off x="28253" y="1340768"/>
            <a:ext cx="850392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pt-BR" b="1" i="1" dirty="0" smtClean="0"/>
              <a:t> 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47664" y="1720840"/>
            <a:ext cx="5310336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endParaRPr lang="pt-BR" i="1" dirty="0" smtClean="0"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t-BR" i="1" dirty="0" smtClean="0">
                <a:cs typeface="Arial" panose="020B0604020202020204" pitchFamily="34" charset="0"/>
              </a:rPr>
              <a:t>“</a:t>
            </a:r>
            <a:r>
              <a:rPr lang="pt-BR" i="1" dirty="0">
                <a:cs typeface="Arial" panose="020B0604020202020204" pitchFamily="34" charset="0"/>
              </a:rPr>
              <a:t>Não deixe o ruído das opiniões de outras pessoas calar sua própria voz interior. Tenha coragem de seguir seu coração e intuição.”  </a:t>
            </a:r>
            <a:endParaRPr lang="pt-BR" i="1" dirty="0" smtClean="0"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pt-BR" i="1" dirty="0" smtClean="0">
                <a:cs typeface="Arial" panose="020B0604020202020204" pitchFamily="34" charset="0"/>
              </a:rPr>
              <a:t>Steve </a:t>
            </a:r>
            <a:r>
              <a:rPr lang="pt-BR" i="1" dirty="0">
                <a:cs typeface="Arial" panose="020B0604020202020204" pitchFamily="34" charset="0"/>
              </a:rPr>
              <a:t>Jobs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809832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8.jpg"/>
          <p:cNvPicPr>
            <a:picLocks noChangeAspect="1"/>
          </p:cNvPicPr>
          <p:nvPr/>
        </p:nvPicPr>
        <p:blipFill>
          <a:blip r:embed="rId3" cstate="print">
            <a:lum contrast="-28000"/>
          </a:blip>
          <a:stretch>
            <a:fillRect/>
          </a:stretch>
        </p:blipFill>
        <p:spPr>
          <a:xfrm>
            <a:off x="250192" y="0"/>
            <a:ext cx="8858312" cy="6429396"/>
          </a:xfrm>
          <a:prstGeom prst="rect">
            <a:avLst/>
          </a:prstGeom>
        </p:spPr>
      </p:pic>
      <p:sp>
        <p:nvSpPr>
          <p:cNvPr id="126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00166" y="3214686"/>
            <a:ext cx="5857916" cy="8572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  <a:t/>
            </a:r>
            <a:br>
              <a:rPr lang="pt-BR" sz="4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</a:rPr>
            </a:br>
            <a:r>
              <a:rPr lang="pt-BR" sz="4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IMPEDIMENTOS, PRERROGATIVA E DEVERES</a:t>
            </a:r>
            <a:endParaRPr lang="pt-BR" sz="4700" b="1" dirty="0" smtClean="0">
              <a:solidFill>
                <a:srgbClr val="0070C0"/>
              </a:solidFill>
              <a:effectLst>
                <a:outerShdw blurRad="38100" dist="38100" dir="2700000" algn="tl">
                  <a:srgbClr val="5F5F5F"/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14454" y="3171823"/>
            <a:ext cx="5857916" cy="85725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7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700" b="1" i="0" u="none" strike="noStrike" kern="1200" normalizeH="0" baseline="0" noProof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m 4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3"/>
            <a:ext cx="1000132" cy="1225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0336884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571625"/>
            <a:ext cx="8715405" cy="50720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irmar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manter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contrato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com 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suas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autarquias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fundações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empresas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sociedade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economia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com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empresas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concessionárias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serviço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municipal,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salvo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quando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contrato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obedecer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cláusulas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uniformes</a:t>
            </a:r>
            <a:endParaRPr lang="en-US" sz="2800" b="1" u="sng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/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con_arrow_right.png"/>
          <p:cNvPicPr>
            <a:picLocks noChangeAspect="1"/>
          </p:cNvPicPr>
          <p:nvPr/>
        </p:nvPicPr>
        <p:blipFill>
          <a:blip r:embed="rId3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313" y="1571625"/>
            <a:ext cx="8715405" cy="507206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en-US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US" sz="2800" b="1" dirty="0" smtClean="0"/>
          </a:p>
          <a:p>
            <a:pPr marL="0" indent="0" algn="ctr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en-US" sz="3200" b="1" dirty="0" smtClean="0"/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Aceitar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exercer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cargo,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emprego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função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âmbito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Pública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municipal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salvo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aprovação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concurso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público</a:t>
            </a:r>
            <a:endParaRPr lang="pt-BR" sz="2800" b="1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brasao_plasti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9207380"/>
      </p:ext>
    </p:extLst>
  </p:cSld>
  <p:clrMapOvr>
    <a:masterClrMapping/>
  </p:clrMapOvr>
  <p:transition>
    <p:random/>
    <p:sndAc>
      <p:stSnd>
        <p:snd r:embed="rId2" name="CHICOT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con_arrow_right.png"/>
          <p:cNvPicPr>
            <a:picLocks noChangeAspect="1"/>
          </p:cNvPicPr>
          <p:nvPr/>
        </p:nvPicPr>
        <p:blipFill>
          <a:blip r:embed="rId2" cstate="print">
            <a:lum bright="36000" contrast="-77000"/>
          </a:blip>
          <a:stretch>
            <a:fillRect/>
          </a:stretch>
        </p:blipFill>
        <p:spPr>
          <a:xfrm>
            <a:off x="5490813" y="3500438"/>
            <a:ext cx="3653187" cy="3653187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785956"/>
            <a:ext cx="7772400" cy="4286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buFont typeface="Wingdings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proprietário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controlador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diretor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empresa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goze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favor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decorrente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contrato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pessoa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jurídica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direito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público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do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município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nela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exercer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função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remunerada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SzPct val="85000"/>
              <a:tabLst/>
              <a:defRPr/>
            </a:pPr>
            <a:endParaRPr lang="en-US" sz="2800" b="1" dirty="0" smtClean="0">
              <a:latin typeface="+mn-lt"/>
            </a:endParaRPr>
          </a:p>
          <a:p>
            <a:pPr marL="0" lvl="8" algn="ctr">
              <a:lnSpc>
                <a:spcPct val="90000"/>
              </a:lnSpc>
              <a:spcBef>
                <a:spcPct val="20000"/>
              </a:spcBef>
              <a:buSzPct val="85000"/>
              <a:buFont typeface="Wingdings" pitchFamily="2" charset="2"/>
              <a:buChar char="ü"/>
              <a:defRPr/>
            </a:pP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Patrocinar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causa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junto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seja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interessada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qualquer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das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entidades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Administração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indireta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42852"/>
            <a:ext cx="8534400" cy="758952"/>
          </a:xfrm>
        </p:spPr>
        <p:txBody>
          <a:bodyPr>
            <a:normAutofit/>
          </a:bodyPr>
          <a:lstStyle/>
          <a:p>
            <a:r>
              <a:rPr lang="pt-BR" sz="2600" b="1" dirty="0" smtClean="0"/>
              <a:t>IMPEDIMENTOS</a:t>
            </a:r>
          </a:p>
        </p:txBody>
      </p:sp>
      <p:pic>
        <p:nvPicPr>
          <p:cNvPr id="6" name="Imagem 5" descr="brasao_plast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598" y="857232"/>
            <a:ext cx="549532" cy="6732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4508</TotalTime>
  <Words>1273</Words>
  <Application>Microsoft Office PowerPoint</Application>
  <PresentationFormat>Apresentação na tela (4:3)</PresentationFormat>
  <Paragraphs>462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Cívico</vt:lpstr>
      <vt:lpstr>Slide 1</vt:lpstr>
      <vt:lpstr>      VEREANÇA  </vt:lpstr>
      <vt:lpstr>REPRESENTAÇÃO POLÍTICA </vt:lpstr>
      <vt:lpstr>DOCUMENTAÇÃO PARA POSSE </vt:lpstr>
      <vt:lpstr> COMPROMISSO </vt:lpstr>
      <vt:lpstr>  IMPEDIMENTOS, PRERROGATIVA E DEVERES</vt:lpstr>
      <vt:lpstr>IMPEDIMENTOS</vt:lpstr>
      <vt:lpstr>IMPEDIMENTOS</vt:lpstr>
      <vt:lpstr>IMPEDIMENTOS</vt:lpstr>
      <vt:lpstr>IMPEDIMENTOS</vt:lpstr>
      <vt:lpstr>PRERROGATIVA </vt:lpstr>
      <vt:lpstr>DEVERES  </vt:lpstr>
      <vt:lpstr>DEVERES  </vt:lpstr>
      <vt:lpstr> REGRAS REGIMENTAIS</vt:lpstr>
      <vt:lpstr> LÍDER E VICE-LÍDER</vt:lpstr>
      <vt:lpstr> COMISSÕES</vt:lpstr>
      <vt:lpstr> CLASSIFICAÇÃO</vt:lpstr>
      <vt:lpstr>    COMISSÕES PERMANENTES</vt:lpstr>
      <vt:lpstr>Slide 19</vt:lpstr>
      <vt:lpstr>PLENÁRIO </vt:lpstr>
      <vt:lpstr>ESPÉCIES DE REUNIÃO </vt:lpstr>
      <vt:lpstr>Slide 22</vt:lpstr>
      <vt:lpstr>Slide 23</vt:lpstr>
      <vt:lpstr>Slide 24</vt:lpstr>
      <vt:lpstr>PROPOSIÇÕES</vt:lpstr>
      <vt:lpstr>PROPOSIÇÕES</vt:lpstr>
      <vt:lpstr>PROPOSIÇÕES</vt:lpstr>
      <vt:lpstr> QUÓRUM  </vt:lpstr>
      <vt:lpstr>Slide 29</vt:lpstr>
      <vt:lpstr>Slide 30</vt:lpstr>
      <vt:lpstr>PALAVRA PELA ORDEM  </vt:lpstr>
      <vt:lpstr>APARTE </vt:lpstr>
      <vt:lpstr>SOLICITAÇÃO DE ADIAMENTO </vt:lpstr>
      <vt:lpstr>PROCESSO DE VOTAÇÃO </vt:lpstr>
      <vt:lpstr>       O PODER LEGISLATIVO DE      FUNÇÕES DA CÂMARA MUNICIPAL</vt:lpstr>
      <vt:lpstr>FUNÇÕES DA CÂMARA MUNICIPAL</vt:lpstr>
      <vt:lpstr>FUNÇÃO ADMINISTRATIVA </vt:lpstr>
      <vt:lpstr>Slide 38</vt:lpstr>
      <vt:lpstr>FUNÇÃO DE ASSESSORAMENTO </vt:lpstr>
      <vt:lpstr>FUNÇÃO JULGADORA</vt:lpstr>
      <vt:lpstr>FUNÇÃO FISCALIZADORA </vt:lpstr>
      <vt:lpstr>FUNÇÃO FISCALIZADORA </vt:lpstr>
      <vt:lpstr>Slide 43</vt:lpstr>
      <vt:lpstr>FUNÇÃO LEGISLATIVA 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dede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AUDITORIA  OPERACIONAL</dc:title>
  <dc:creator>marcelo</dc:creator>
  <cp:lastModifiedBy>CAC</cp:lastModifiedBy>
  <cp:revision>634</cp:revision>
  <cp:lastPrinted>2004-12-02T15:18:15Z</cp:lastPrinted>
  <dcterms:created xsi:type="dcterms:W3CDTF">1998-11-07T21:52:45Z</dcterms:created>
  <dcterms:modified xsi:type="dcterms:W3CDTF">2019-01-29T11:33:00Z</dcterms:modified>
</cp:coreProperties>
</file>